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86" r:id="rId3"/>
    <p:sldId id="290" r:id="rId4"/>
    <p:sldId id="284" r:id="rId5"/>
    <p:sldId id="317" r:id="rId6"/>
    <p:sldId id="322" r:id="rId7"/>
    <p:sldId id="323" r:id="rId8"/>
    <p:sldId id="324" r:id="rId9"/>
    <p:sldId id="325" r:id="rId10"/>
    <p:sldId id="326" r:id="rId11"/>
    <p:sldId id="327" r:id="rId12"/>
    <p:sldId id="328" r:id="rId13"/>
    <p:sldId id="329" r:id="rId14"/>
    <p:sldId id="330" r:id="rId15"/>
    <p:sldId id="288"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0BD"/>
    <a:srgbClr val="FFFCD7"/>
    <a:srgbClr val="DC946C"/>
    <a:srgbClr val="5E3F3D"/>
    <a:srgbClr val="4A2E2D"/>
    <a:srgbClr val="FFFBD7"/>
    <a:srgbClr val="FFFBD8"/>
    <a:srgbClr val="FFC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14" y="3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508B2A-5D90-47B8-AE69-CF98CD11F9E8}" type="datetimeFigureOut">
              <a:rPr lang="en-US"/>
              <a:pPr>
                <a:defRPr/>
              </a:pPr>
              <a:t>4/25/2015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63122E-A033-40E3-BEA7-C96F4213E521}" type="slidenum">
              <a:rPr lang="en-US" altLang="en-US"/>
              <a:pPr>
                <a:defRPr/>
              </a:pPr>
              <a:t>‹#›</a:t>
            </a:fld>
            <a:endParaRPr lang="en-US" altLang="en-US" dirty="0"/>
          </a:p>
        </p:txBody>
      </p:sp>
    </p:spTree>
    <p:extLst>
      <p:ext uri="{BB962C8B-B14F-4D97-AF65-F5344CB8AC3E}">
        <p14:creationId xmlns:p14="http://schemas.microsoft.com/office/powerpoint/2010/main" val="23913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34C387-F1E2-4054-9F7B-3F19CAF62049}" type="datetimeFigureOut">
              <a:rPr lang="en-US"/>
              <a:pPr>
                <a:defRPr/>
              </a:pPr>
              <a:t>4/25/2015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BFE50-F2C3-42CF-8013-038818E0C35B}" type="slidenum">
              <a:rPr lang="en-US" altLang="en-US"/>
              <a:pPr>
                <a:defRPr/>
              </a:pPr>
              <a:t>‹#›</a:t>
            </a:fld>
            <a:endParaRPr lang="en-US" altLang="en-US" dirty="0"/>
          </a:p>
        </p:txBody>
      </p:sp>
    </p:spTree>
    <p:extLst>
      <p:ext uri="{BB962C8B-B14F-4D97-AF65-F5344CB8AC3E}">
        <p14:creationId xmlns:p14="http://schemas.microsoft.com/office/powerpoint/2010/main" val="18602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B2141D-CB30-40CE-9053-E64A0F179EE2}" type="datetimeFigureOut">
              <a:rPr lang="en-US"/>
              <a:pPr>
                <a:defRPr/>
              </a:pPr>
              <a:t>4/25/2015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BC485B-2985-43FD-A08B-67F37821BB04}" type="slidenum">
              <a:rPr lang="en-US" altLang="en-US"/>
              <a:pPr>
                <a:defRPr/>
              </a:pPr>
              <a:t>‹#›</a:t>
            </a:fld>
            <a:endParaRPr lang="en-US" altLang="en-US" dirty="0"/>
          </a:p>
        </p:txBody>
      </p:sp>
    </p:spTree>
    <p:extLst>
      <p:ext uri="{BB962C8B-B14F-4D97-AF65-F5344CB8AC3E}">
        <p14:creationId xmlns:p14="http://schemas.microsoft.com/office/powerpoint/2010/main" val="295508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ABC36A-40B2-49F9-83AA-B7AC095F5304}" type="datetimeFigureOut">
              <a:rPr lang="en-US"/>
              <a:pPr>
                <a:defRPr/>
              </a:pPr>
              <a:t>4/25/2015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D0482A-6715-4728-B22A-149489D2A34B}" type="slidenum">
              <a:rPr lang="en-US" altLang="en-US"/>
              <a:pPr>
                <a:defRPr/>
              </a:pPr>
              <a:t>‹#›</a:t>
            </a:fld>
            <a:endParaRPr lang="en-US" altLang="en-US" dirty="0"/>
          </a:p>
        </p:txBody>
      </p:sp>
    </p:spTree>
    <p:extLst>
      <p:ext uri="{BB962C8B-B14F-4D97-AF65-F5344CB8AC3E}">
        <p14:creationId xmlns:p14="http://schemas.microsoft.com/office/powerpoint/2010/main" val="711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BA36BF-DF99-405E-BCB1-42263A77944A}" type="datetimeFigureOut">
              <a:rPr lang="en-US"/>
              <a:pPr>
                <a:defRPr/>
              </a:pPr>
              <a:t>4/25/2015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210F2B-3C49-4904-9123-9F477247D139}" type="slidenum">
              <a:rPr lang="en-US" altLang="en-US"/>
              <a:pPr>
                <a:defRPr/>
              </a:pPr>
              <a:t>‹#›</a:t>
            </a:fld>
            <a:endParaRPr lang="en-US" altLang="en-US" dirty="0"/>
          </a:p>
        </p:txBody>
      </p:sp>
    </p:spTree>
    <p:extLst>
      <p:ext uri="{BB962C8B-B14F-4D97-AF65-F5344CB8AC3E}">
        <p14:creationId xmlns:p14="http://schemas.microsoft.com/office/powerpoint/2010/main" val="29050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AEF2DA-A65F-4CDD-85EC-10CF8C53DF3E}" type="datetimeFigureOut">
              <a:rPr lang="en-US"/>
              <a:pPr>
                <a:defRPr/>
              </a:pPr>
              <a:t>4/25/2015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329523-FA81-463F-9CBB-B879CDF7CEBB}" type="slidenum">
              <a:rPr lang="en-US" altLang="en-US"/>
              <a:pPr>
                <a:defRPr/>
              </a:pPr>
              <a:t>‹#›</a:t>
            </a:fld>
            <a:endParaRPr lang="en-US" altLang="en-US" dirty="0"/>
          </a:p>
        </p:txBody>
      </p:sp>
    </p:spTree>
    <p:extLst>
      <p:ext uri="{BB962C8B-B14F-4D97-AF65-F5344CB8AC3E}">
        <p14:creationId xmlns:p14="http://schemas.microsoft.com/office/powerpoint/2010/main" val="333708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F74A1E-EB3A-434E-9B0F-83F1C0FA0EC9}" type="datetimeFigureOut">
              <a:rPr lang="en-US"/>
              <a:pPr>
                <a:defRPr/>
              </a:pPr>
              <a:t>4/25/2015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7439D78-8E1A-4BF1-8194-4282B6A70F44}" type="slidenum">
              <a:rPr lang="en-US" altLang="en-US"/>
              <a:pPr>
                <a:defRPr/>
              </a:pPr>
              <a:t>‹#›</a:t>
            </a:fld>
            <a:endParaRPr lang="en-US" altLang="en-US" dirty="0"/>
          </a:p>
        </p:txBody>
      </p:sp>
    </p:spTree>
    <p:extLst>
      <p:ext uri="{BB962C8B-B14F-4D97-AF65-F5344CB8AC3E}">
        <p14:creationId xmlns:p14="http://schemas.microsoft.com/office/powerpoint/2010/main" val="166015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131CEF-4D8E-4883-A619-C2355A83AA57}" type="datetimeFigureOut">
              <a:rPr lang="en-US"/>
              <a:pPr>
                <a:defRPr/>
              </a:pPr>
              <a:t>4/25/2015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F3C4CDE-6DB7-4949-BDD4-5FA74465FF32}" type="slidenum">
              <a:rPr lang="en-US" altLang="en-US"/>
              <a:pPr>
                <a:defRPr/>
              </a:pPr>
              <a:t>‹#›</a:t>
            </a:fld>
            <a:endParaRPr lang="en-US" altLang="en-US" dirty="0"/>
          </a:p>
        </p:txBody>
      </p:sp>
    </p:spTree>
    <p:extLst>
      <p:ext uri="{BB962C8B-B14F-4D97-AF65-F5344CB8AC3E}">
        <p14:creationId xmlns:p14="http://schemas.microsoft.com/office/powerpoint/2010/main" val="420791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44F0A-3E3C-489D-A7A0-5DF3CBD7B667}" type="datetimeFigureOut">
              <a:rPr lang="en-US"/>
              <a:pPr>
                <a:defRPr/>
              </a:pPr>
              <a:t>4/25/2015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F6ECA7-EFE5-4274-8E25-9B73A6121BCC}" type="slidenum">
              <a:rPr lang="en-US" altLang="en-US"/>
              <a:pPr>
                <a:defRPr/>
              </a:pPr>
              <a:t>‹#›</a:t>
            </a:fld>
            <a:endParaRPr lang="en-US" altLang="en-US" dirty="0"/>
          </a:p>
        </p:txBody>
      </p:sp>
    </p:spTree>
    <p:extLst>
      <p:ext uri="{BB962C8B-B14F-4D97-AF65-F5344CB8AC3E}">
        <p14:creationId xmlns:p14="http://schemas.microsoft.com/office/powerpoint/2010/main" val="8619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7549E0-9910-4AFF-9F71-680B5653CF8C}" type="datetimeFigureOut">
              <a:rPr lang="en-US"/>
              <a:pPr>
                <a:defRPr/>
              </a:pPr>
              <a:t>4/25/2015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86D017-9EE6-4677-81D1-78C425CD4CF2}" type="slidenum">
              <a:rPr lang="en-US" altLang="en-US"/>
              <a:pPr>
                <a:defRPr/>
              </a:pPr>
              <a:t>‹#›</a:t>
            </a:fld>
            <a:endParaRPr lang="en-US" altLang="en-US" dirty="0"/>
          </a:p>
        </p:txBody>
      </p:sp>
    </p:spTree>
    <p:extLst>
      <p:ext uri="{BB962C8B-B14F-4D97-AF65-F5344CB8AC3E}">
        <p14:creationId xmlns:p14="http://schemas.microsoft.com/office/powerpoint/2010/main" val="155700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E2CF62-CA46-4E0F-8602-F181EE73FA25}" type="datetimeFigureOut">
              <a:rPr lang="en-US"/>
              <a:pPr>
                <a:defRPr/>
              </a:pPr>
              <a:t>4/25/2015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B08E4B-A694-476E-9DDB-10D9708FA326}" type="slidenum">
              <a:rPr lang="en-US" altLang="en-US"/>
              <a:pPr>
                <a:defRPr/>
              </a:pPr>
              <a:t>‹#›</a:t>
            </a:fld>
            <a:endParaRPr lang="en-US" altLang="en-US" dirty="0"/>
          </a:p>
        </p:txBody>
      </p:sp>
    </p:spTree>
    <p:extLst>
      <p:ext uri="{BB962C8B-B14F-4D97-AF65-F5344CB8AC3E}">
        <p14:creationId xmlns:p14="http://schemas.microsoft.com/office/powerpoint/2010/main" val="77274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itchFamily="34" charset="-128"/>
              </a:defRPr>
            </a:lvl1pPr>
          </a:lstStyle>
          <a:p>
            <a:pPr>
              <a:defRPr/>
            </a:pPr>
            <a:fld id="{623C55CF-1EF4-4082-BE9C-FAB4719083D0}" type="datetimeFigureOut">
              <a:rPr lang="en-US"/>
              <a:pPr>
                <a:defRPr/>
              </a:pPr>
              <a:t>4/25/2015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3782940-F362-4FFC-B397-BEB2D4E1C49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2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00" t="983" r="1344" b="2503"/>
          <a:stretch/>
        </p:blipFill>
        <p:spPr>
          <a:xfrm>
            <a:off x="0" y="0"/>
            <a:ext cx="9144000" cy="6858000"/>
          </a:xfrm>
        </p:spPr>
      </p:pic>
    </p:spTree>
    <p:extLst>
      <p:ext uri="{BB962C8B-B14F-4D97-AF65-F5344CB8AC3E}">
        <p14:creationId xmlns:p14="http://schemas.microsoft.com/office/powerpoint/2010/main" val="36922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Titus 3:3-8</a:t>
            </a:r>
            <a:endParaRPr lang="en-US" sz="6000" dirty="0">
              <a:solidFill>
                <a:schemeClr val="bg1"/>
              </a:solidFill>
              <a:latin typeface="Book Antiqua" panose="02040602050305030304" pitchFamily="18" charset="0"/>
            </a:endParaRPr>
          </a:p>
        </p:txBody>
      </p:sp>
      <p:sp>
        <p:nvSpPr>
          <p:cNvPr id="3" name="TextBox 2"/>
          <p:cNvSpPr txBox="1"/>
          <p:nvPr/>
        </p:nvSpPr>
        <p:spPr>
          <a:xfrm>
            <a:off x="165252" y="986091"/>
            <a:ext cx="8813494" cy="6186309"/>
          </a:xfrm>
          <a:prstGeom prst="rect">
            <a:avLst/>
          </a:prstGeom>
          <a:noFill/>
        </p:spPr>
        <p:txBody>
          <a:bodyPr wrap="square" rtlCol="0">
            <a:spAutoFit/>
          </a:bodyPr>
          <a:lstStyle/>
          <a:p>
            <a:r>
              <a:rPr lang="en-US" sz="5400" i="1" baseline="30000" dirty="0" smtClean="0">
                <a:solidFill>
                  <a:srgbClr val="6DA0BD"/>
                </a:solidFill>
              </a:rPr>
              <a:t>8</a:t>
            </a:r>
            <a:r>
              <a:rPr lang="en-US" sz="5400" i="1" dirty="0" smtClean="0">
                <a:solidFill>
                  <a:srgbClr val="6DA0BD"/>
                </a:solidFill>
              </a:rPr>
              <a:t> </a:t>
            </a:r>
            <a:r>
              <a:rPr lang="en-US" sz="4800" i="1" dirty="0">
                <a:solidFill>
                  <a:srgbClr val="6DA0BD"/>
                </a:solidFill>
              </a:rPr>
              <a:t>This is a trustworthy saying. And I want you to stress these things, so that those who have trusted in God may be careful to devote themselves to doing what is good. These things are excellent and profitable for everyone. </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24125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262"/>
            <a:ext cx="8229600" cy="1143000"/>
          </a:xfrm>
        </p:spPr>
        <p:txBody>
          <a:bodyPr/>
          <a:lstStyle/>
          <a:p>
            <a:r>
              <a:rPr lang="en-US" sz="6000" dirty="0" smtClean="0">
                <a:solidFill>
                  <a:schemeClr val="bg1"/>
                </a:solidFill>
                <a:latin typeface="Book Antiqua" panose="02040602050305030304" pitchFamily="18" charset="0"/>
              </a:rPr>
              <a:t>To Serve</a:t>
            </a:r>
            <a:endParaRPr lang="en-US" sz="6000" dirty="0">
              <a:solidFill>
                <a:schemeClr val="bg1"/>
              </a:solidFill>
              <a:latin typeface="Book Antiqua" panose="02040602050305030304" pitchFamily="18" charset="0"/>
            </a:endParaRPr>
          </a:p>
        </p:txBody>
      </p:sp>
      <p:pic>
        <p:nvPicPr>
          <p:cNvPr id="1026" name="Picture 2" descr="http://nazarene.org/sites/default/files/essentials/artwork/watercolor-plnu-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32755"/>
            <a:ext cx="6896621"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95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 </a:t>
            </a:r>
            <a:r>
              <a:rPr lang="en-US" sz="6000" dirty="0" smtClean="0">
                <a:solidFill>
                  <a:schemeClr val="bg1"/>
                </a:solidFill>
                <a:latin typeface="Book Antiqua" panose="02040602050305030304" pitchFamily="18" charset="0"/>
              </a:rPr>
              <a:t>Ephesians 3:7</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4247317"/>
          </a:xfrm>
          <a:prstGeom prst="rect">
            <a:avLst/>
          </a:prstGeom>
          <a:noFill/>
        </p:spPr>
        <p:txBody>
          <a:bodyPr wrap="square" rtlCol="0">
            <a:spAutoFit/>
          </a:bodyPr>
          <a:lstStyle/>
          <a:p>
            <a:r>
              <a:rPr lang="en-US" sz="5400" i="1" baseline="30000" dirty="0" smtClean="0">
                <a:solidFill>
                  <a:srgbClr val="6DA0BD"/>
                </a:solidFill>
              </a:rPr>
              <a:t>7</a:t>
            </a:r>
            <a:r>
              <a:rPr lang="en-US" sz="5400" i="1" dirty="0" smtClean="0">
                <a:solidFill>
                  <a:srgbClr val="6DA0BD"/>
                </a:solidFill>
              </a:rPr>
              <a:t> </a:t>
            </a:r>
            <a:r>
              <a:rPr lang="en-US" sz="5400" i="1" dirty="0">
                <a:solidFill>
                  <a:srgbClr val="6DA0BD"/>
                </a:solidFill>
              </a:rPr>
              <a:t>I became a servant of this gospel by the gift of God's grace given me through the working of his power.</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363083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 </a:t>
            </a:r>
            <a:r>
              <a:rPr lang="en-US" sz="6000" dirty="0" smtClean="0">
                <a:solidFill>
                  <a:schemeClr val="bg1"/>
                </a:solidFill>
                <a:latin typeface="Book Antiqua" panose="02040602050305030304" pitchFamily="18" charset="0"/>
              </a:rPr>
              <a:t>1 John 5:3</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4247317"/>
          </a:xfrm>
          <a:prstGeom prst="rect">
            <a:avLst/>
          </a:prstGeom>
          <a:noFill/>
        </p:spPr>
        <p:txBody>
          <a:bodyPr wrap="square" rtlCol="0">
            <a:spAutoFit/>
          </a:bodyPr>
          <a:lstStyle/>
          <a:p>
            <a:r>
              <a:rPr lang="en-US" sz="5400" i="1" baseline="30000" dirty="0">
                <a:solidFill>
                  <a:srgbClr val="6DA0BD"/>
                </a:solidFill>
              </a:rPr>
              <a:t>3</a:t>
            </a:r>
            <a:r>
              <a:rPr lang="en-US" sz="5400" i="1" dirty="0" smtClean="0">
                <a:solidFill>
                  <a:srgbClr val="6DA0BD"/>
                </a:solidFill>
              </a:rPr>
              <a:t> </a:t>
            </a:r>
            <a:r>
              <a:rPr lang="en-US" sz="5400" i="1" dirty="0">
                <a:solidFill>
                  <a:srgbClr val="6DA0BD"/>
                </a:solidFill>
              </a:rPr>
              <a:t>In fact, this is love for God: to keep his commands. And his commands are not burdensome…</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121007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54821"/>
            <a:ext cx="9143998" cy="1143000"/>
          </a:xfrm>
        </p:spPr>
        <p:txBody>
          <a:bodyPr/>
          <a:lstStyle/>
          <a:p>
            <a:r>
              <a:rPr lang="en-US" sz="6000" dirty="0" smtClean="0">
                <a:solidFill>
                  <a:schemeClr val="bg1"/>
                </a:solidFill>
                <a:latin typeface="Book Antiqua" panose="02040602050305030304" pitchFamily="18" charset="0"/>
              </a:rPr>
              <a:t>To Serve or Not To Serve?</a:t>
            </a:r>
            <a:endParaRPr lang="en-US" sz="6000" dirty="0">
              <a:solidFill>
                <a:schemeClr val="bg1"/>
              </a:solidFill>
              <a:latin typeface="Book Antiqua" panose="02040602050305030304" pitchFamily="18" charset="0"/>
            </a:endParaRPr>
          </a:p>
        </p:txBody>
      </p:sp>
      <p:pic>
        <p:nvPicPr>
          <p:cNvPr id="2050" name="Picture 2" descr="watercolor-boy-girl.jpg (3417×2700)"/>
          <p:cNvPicPr>
            <a:picLocks noChangeAspect="1" noChangeArrowheads="1"/>
          </p:cNvPicPr>
          <p:nvPr/>
        </p:nvPicPr>
        <p:blipFill rotWithShape="1">
          <a:blip r:embed="rId3">
            <a:extLst>
              <a:ext uri="{28A0092B-C50C-407E-A947-70E740481C1C}">
                <a14:useLocalDpi xmlns:a14="http://schemas.microsoft.com/office/drawing/2010/main" val="0"/>
              </a:ext>
            </a:extLst>
          </a:blip>
          <a:srcRect l="4829" t="16000"/>
          <a:stretch/>
        </p:blipFill>
        <p:spPr bwMode="auto">
          <a:xfrm>
            <a:off x="1073149" y="1225573"/>
            <a:ext cx="6997700" cy="48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90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00" t="983" r="1344" b="2503"/>
          <a:stretch/>
        </p:blipFill>
        <p:spPr>
          <a:xfrm>
            <a:off x="0" y="0"/>
            <a:ext cx="9144000" cy="6858000"/>
          </a:xfrm>
        </p:spPr>
      </p:pic>
    </p:spTree>
    <p:extLst>
      <p:ext uri="{BB962C8B-B14F-4D97-AF65-F5344CB8AC3E}">
        <p14:creationId xmlns:p14="http://schemas.microsoft.com/office/powerpoint/2010/main" val="2620733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54821"/>
            <a:ext cx="9143998" cy="1143000"/>
          </a:xfrm>
        </p:spPr>
        <p:txBody>
          <a:bodyPr/>
          <a:lstStyle/>
          <a:p>
            <a:r>
              <a:rPr lang="en-US" sz="6000" dirty="0" smtClean="0">
                <a:solidFill>
                  <a:schemeClr val="bg1"/>
                </a:solidFill>
                <a:latin typeface="Book Antiqua" panose="02040602050305030304" pitchFamily="18" charset="0"/>
              </a:rPr>
              <a:t>To Serve or Not To Serve?</a:t>
            </a:r>
            <a:endParaRPr lang="en-US" sz="6000" dirty="0">
              <a:solidFill>
                <a:schemeClr val="bg1"/>
              </a:solidFill>
              <a:latin typeface="Book Antiqua" panose="02040602050305030304" pitchFamily="18" charset="0"/>
            </a:endParaRPr>
          </a:p>
        </p:txBody>
      </p:sp>
      <p:pic>
        <p:nvPicPr>
          <p:cNvPr id="2050" name="Picture 2" descr="watercolor-boy-girl.jpg (3417×2700)"/>
          <p:cNvPicPr>
            <a:picLocks noChangeAspect="1" noChangeArrowheads="1"/>
          </p:cNvPicPr>
          <p:nvPr/>
        </p:nvPicPr>
        <p:blipFill rotWithShape="1">
          <a:blip r:embed="rId3">
            <a:extLst>
              <a:ext uri="{28A0092B-C50C-407E-A947-70E740481C1C}">
                <a14:useLocalDpi xmlns:a14="http://schemas.microsoft.com/office/drawing/2010/main" val="0"/>
              </a:ext>
            </a:extLst>
          </a:blip>
          <a:srcRect l="4829" t="16000"/>
          <a:stretch/>
        </p:blipFill>
        <p:spPr bwMode="auto">
          <a:xfrm>
            <a:off x="1073149" y="1225573"/>
            <a:ext cx="6997700" cy="488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36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 </a:t>
            </a:r>
            <a:r>
              <a:rPr lang="en-US" sz="6000" dirty="0" smtClean="0">
                <a:solidFill>
                  <a:schemeClr val="bg1"/>
                </a:solidFill>
                <a:latin typeface="Book Antiqua" panose="02040602050305030304" pitchFamily="18" charset="0"/>
              </a:rPr>
              <a:t>Ephesians 3:7</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4247317"/>
          </a:xfrm>
          <a:prstGeom prst="rect">
            <a:avLst/>
          </a:prstGeom>
          <a:noFill/>
        </p:spPr>
        <p:txBody>
          <a:bodyPr wrap="square" rtlCol="0">
            <a:spAutoFit/>
          </a:bodyPr>
          <a:lstStyle/>
          <a:p>
            <a:r>
              <a:rPr lang="en-US" sz="5400" i="1" baseline="30000" dirty="0" smtClean="0">
                <a:solidFill>
                  <a:srgbClr val="6DA0BD"/>
                </a:solidFill>
              </a:rPr>
              <a:t>7</a:t>
            </a:r>
            <a:r>
              <a:rPr lang="en-US" sz="5400" i="1" dirty="0" smtClean="0">
                <a:solidFill>
                  <a:srgbClr val="6DA0BD"/>
                </a:solidFill>
              </a:rPr>
              <a:t> </a:t>
            </a:r>
            <a:r>
              <a:rPr lang="en-US" sz="5400" i="1" dirty="0">
                <a:solidFill>
                  <a:srgbClr val="6DA0BD"/>
                </a:solidFill>
              </a:rPr>
              <a:t>I became a servant of this gospel by the gift of God's grace given me through the working of his power.</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8604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900" y="48262"/>
            <a:ext cx="8788400" cy="1143000"/>
          </a:xfrm>
        </p:spPr>
        <p:txBody>
          <a:bodyPr/>
          <a:lstStyle/>
          <a:p>
            <a:r>
              <a:rPr lang="en-US" sz="6000" dirty="0" smtClean="0">
                <a:solidFill>
                  <a:schemeClr val="bg1"/>
                </a:solidFill>
                <a:latin typeface="Book Antiqua" panose="02040602050305030304" pitchFamily="18" charset="0"/>
              </a:rPr>
              <a:t>To Be Served</a:t>
            </a:r>
            <a:endParaRPr lang="en-US" sz="6000" dirty="0">
              <a:solidFill>
                <a:schemeClr val="bg1"/>
              </a:solidFill>
              <a:latin typeface="Book Antiqua" panose="02040602050305030304" pitchFamily="18" charset="0"/>
            </a:endParaRPr>
          </a:p>
        </p:txBody>
      </p:sp>
      <p:pic>
        <p:nvPicPr>
          <p:cNvPr id="3" name="Picture 2" descr="http://nazarene.org/sites/default/files/essentials/artwork/Essentials-Dec%2023-II2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81" t="8201" r="-5081" b="-8201"/>
          <a:stretch/>
        </p:blipFill>
        <p:spPr bwMode="auto">
          <a:xfrm>
            <a:off x="2620963" y="1191262"/>
            <a:ext cx="4124325" cy="545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3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Titus 3:3-8</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28966"/>
            <a:ext cx="8813494" cy="5909310"/>
          </a:xfrm>
          <a:prstGeom prst="rect">
            <a:avLst/>
          </a:prstGeom>
          <a:noFill/>
        </p:spPr>
        <p:txBody>
          <a:bodyPr wrap="square" rtlCol="0">
            <a:spAutoFit/>
          </a:bodyPr>
          <a:lstStyle/>
          <a:p>
            <a:r>
              <a:rPr lang="en-US" sz="5400" i="1" baseline="30000" dirty="0" smtClean="0">
                <a:solidFill>
                  <a:srgbClr val="6DA0BD"/>
                </a:solidFill>
              </a:rPr>
              <a:t>3</a:t>
            </a:r>
            <a:r>
              <a:rPr lang="en-US" sz="5400" i="1" dirty="0" smtClean="0">
                <a:solidFill>
                  <a:srgbClr val="6DA0BD"/>
                </a:solidFill>
              </a:rPr>
              <a:t> At </a:t>
            </a:r>
            <a:r>
              <a:rPr lang="en-US" sz="5400" i="1" dirty="0">
                <a:solidFill>
                  <a:srgbClr val="6DA0BD"/>
                </a:solidFill>
              </a:rPr>
              <a:t>one time we too were foolish, disobedient, deceived and enslaved by all kinds of passions and pleasures. We lived in malice and envy, being hated and hating one another.</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318352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Titus 3:3-8</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28966"/>
            <a:ext cx="8813494" cy="3416320"/>
          </a:xfrm>
          <a:prstGeom prst="rect">
            <a:avLst/>
          </a:prstGeom>
          <a:noFill/>
        </p:spPr>
        <p:txBody>
          <a:bodyPr wrap="square" rtlCol="0">
            <a:spAutoFit/>
          </a:bodyPr>
          <a:lstStyle/>
          <a:p>
            <a:r>
              <a:rPr lang="en-US" sz="5400" i="1" baseline="30000" dirty="0" smtClean="0">
                <a:solidFill>
                  <a:srgbClr val="6DA0BD"/>
                </a:solidFill>
              </a:rPr>
              <a:t>4</a:t>
            </a:r>
            <a:r>
              <a:rPr lang="en-US" sz="5400" i="1" dirty="0" smtClean="0">
                <a:solidFill>
                  <a:srgbClr val="6DA0BD"/>
                </a:solidFill>
              </a:rPr>
              <a:t> </a:t>
            </a:r>
            <a:r>
              <a:rPr lang="en-US" sz="5400" i="1" dirty="0">
                <a:solidFill>
                  <a:srgbClr val="6DA0BD"/>
                </a:solidFill>
              </a:rPr>
              <a:t>But when the kindness and love of God our Savior appeared, </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59231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Titus 3:3-8</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28966"/>
            <a:ext cx="8813494" cy="5909310"/>
          </a:xfrm>
          <a:prstGeom prst="rect">
            <a:avLst/>
          </a:prstGeom>
          <a:noFill/>
        </p:spPr>
        <p:txBody>
          <a:bodyPr wrap="square" rtlCol="0">
            <a:spAutoFit/>
          </a:bodyPr>
          <a:lstStyle/>
          <a:p>
            <a:r>
              <a:rPr lang="en-US" sz="5400" i="1" baseline="30000" dirty="0">
                <a:solidFill>
                  <a:srgbClr val="6DA0BD"/>
                </a:solidFill>
              </a:rPr>
              <a:t>5</a:t>
            </a:r>
            <a:r>
              <a:rPr lang="en-US" sz="5400" i="1" dirty="0" smtClean="0">
                <a:solidFill>
                  <a:srgbClr val="6DA0BD"/>
                </a:solidFill>
              </a:rPr>
              <a:t> </a:t>
            </a:r>
            <a:r>
              <a:rPr lang="en-US" sz="5400" i="1" dirty="0">
                <a:solidFill>
                  <a:srgbClr val="6DA0BD"/>
                </a:solidFill>
              </a:rPr>
              <a:t>he saved us, not because of righteous things we had done, but because of his mercy. He saved us through the washing of rebirth and renewal by the Holy Spirit, </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242849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Titus 3:3-8</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28966"/>
            <a:ext cx="8813494" cy="3416320"/>
          </a:xfrm>
          <a:prstGeom prst="rect">
            <a:avLst/>
          </a:prstGeom>
          <a:noFill/>
        </p:spPr>
        <p:txBody>
          <a:bodyPr wrap="square" rtlCol="0">
            <a:spAutoFit/>
          </a:bodyPr>
          <a:lstStyle/>
          <a:p>
            <a:r>
              <a:rPr lang="en-US" sz="5400" i="1" baseline="30000" dirty="0" smtClean="0">
                <a:solidFill>
                  <a:srgbClr val="6DA0BD"/>
                </a:solidFill>
              </a:rPr>
              <a:t>6</a:t>
            </a:r>
            <a:r>
              <a:rPr lang="en-US" sz="5400" i="1" dirty="0" smtClean="0">
                <a:solidFill>
                  <a:srgbClr val="6DA0BD"/>
                </a:solidFill>
              </a:rPr>
              <a:t> </a:t>
            </a:r>
            <a:r>
              <a:rPr lang="en-US" sz="5400" i="1" dirty="0">
                <a:solidFill>
                  <a:srgbClr val="6DA0BD"/>
                </a:solidFill>
              </a:rPr>
              <a:t>whom he poured out on us generously through Jesus Christ our Savior, </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4187423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Titus 3:3-8</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28966"/>
            <a:ext cx="8813494" cy="4247317"/>
          </a:xfrm>
          <a:prstGeom prst="rect">
            <a:avLst/>
          </a:prstGeom>
          <a:noFill/>
        </p:spPr>
        <p:txBody>
          <a:bodyPr wrap="square" rtlCol="0">
            <a:spAutoFit/>
          </a:bodyPr>
          <a:lstStyle/>
          <a:p>
            <a:r>
              <a:rPr lang="en-US" sz="5400" i="1" baseline="30000" dirty="0">
                <a:solidFill>
                  <a:srgbClr val="6DA0BD"/>
                </a:solidFill>
              </a:rPr>
              <a:t>7</a:t>
            </a:r>
            <a:r>
              <a:rPr lang="en-US" sz="5400" i="1" dirty="0" smtClean="0">
                <a:solidFill>
                  <a:srgbClr val="6DA0BD"/>
                </a:solidFill>
              </a:rPr>
              <a:t> </a:t>
            </a:r>
            <a:r>
              <a:rPr lang="en-US" sz="5400" i="1" dirty="0">
                <a:solidFill>
                  <a:srgbClr val="6DA0BD"/>
                </a:solidFill>
              </a:rPr>
              <a:t>so that, having been justified by his grace, we might become heirs having the hope of eternal life. </a:t>
            </a:r>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1149236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1095</TotalTime>
  <Words>274</Words>
  <Application>Microsoft Office PowerPoint</Application>
  <PresentationFormat>On-screen Show (4:3)</PresentationFormat>
  <Paragraphs>22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MS PGothic</vt:lpstr>
      <vt:lpstr>Arial</vt:lpstr>
      <vt:lpstr>Book Antiqua</vt:lpstr>
      <vt:lpstr>Calibri</vt:lpstr>
      <vt:lpstr>Office Theme</vt:lpstr>
      <vt:lpstr>PowerPoint Presentation</vt:lpstr>
      <vt:lpstr>To Serve or Not To Serve?</vt:lpstr>
      <vt:lpstr> Ephesians 3:7</vt:lpstr>
      <vt:lpstr>To Be Served</vt:lpstr>
      <vt:lpstr>Titus 3:3-8</vt:lpstr>
      <vt:lpstr>Titus 3:3-8</vt:lpstr>
      <vt:lpstr>Titus 3:3-8</vt:lpstr>
      <vt:lpstr>Titus 3:3-8</vt:lpstr>
      <vt:lpstr>Titus 3:3-8</vt:lpstr>
      <vt:lpstr>Titus 3:3-8</vt:lpstr>
      <vt:lpstr>To Serve</vt:lpstr>
      <vt:lpstr> Ephesians 3:7</vt:lpstr>
      <vt:lpstr> 1 John 5:3</vt:lpstr>
      <vt:lpstr>To Serve or Not To Serve?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Wendell Brown</cp:lastModifiedBy>
  <cp:revision>101</cp:revision>
  <dcterms:created xsi:type="dcterms:W3CDTF">2012-12-17T21:57:22Z</dcterms:created>
  <dcterms:modified xsi:type="dcterms:W3CDTF">2015-04-25T14:57:30Z</dcterms:modified>
</cp:coreProperties>
</file>