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2" r:id="rId2"/>
    <p:sldId id="316" r:id="rId3"/>
    <p:sldId id="290" r:id="rId4"/>
    <p:sldId id="304" r:id="rId5"/>
    <p:sldId id="305" r:id="rId6"/>
    <p:sldId id="286" r:id="rId7"/>
    <p:sldId id="306" r:id="rId8"/>
    <p:sldId id="307" r:id="rId9"/>
    <p:sldId id="308" r:id="rId10"/>
    <p:sldId id="309" r:id="rId11"/>
    <p:sldId id="310" r:id="rId12"/>
    <p:sldId id="311" r:id="rId13"/>
    <p:sldId id="312" r:id="rId14"/>
    <p:sldId id="284" r:id="rId15"/>
    <p:sldId id="313" r:id="rId16"/>
    <p:sldId id="314" r:id="rId17"/>
    <p:sldId id="315" r:id="rId18"/>
    <p:sldId id="288" r:id="rId19"/>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A0BD"/>
    <a:srgbClr val="FFFCD7"/>
    <a:srgbClr val="DC946C"/>
    <a:srgbClr val="5E3F3D"/>
    <a:srgbClr val="4A2E2D"/>
    <a:srgbClr val="FFFBD7"/>
    <a:srgbClr val="FFFBD8"/>
    <a:srgbClr val="FFC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1914" y="31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B508B2A-5D90-47B8-AE69-CF98CD11F9E8}" type="datetimeFigureOut">
              <a:rPr lang="en-US"/>
              <a:pPr>
                <a:defRPr/>
              </a:pPr>
              <a:t>4/12/2015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063122E-A033-40E3-BEA7-C96F4213E521}" type="slidenum">
              <a:rPr lang="en-US" altLang="en-US"/>
              <a:pPr>
                <a:defRPr/>
              </a:pPr>
              <a:t>‹#›</a:t>
            </a:fld>
            <a:endParaRPr lang="en-US" altLang="en-US" dirty="0"/>
          </a:p>
        </p:txBody>
      </p:sp>
    </p:spTree>
    <p:extLst>
      <p:ext uri="{BB962C8B-B14F-4D97-AF65-F5344CB8AC3E}">
        <p14:creationId xmlns:p14="http://schemas.microsoft.com/office/powerpoint/2010/main" val="239137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34C387-F1E2-4054-9F7B-3F19CAF62049}" type="datetimeFigureOut">
              <a:rPr lang="en-US"/>
              <a:pPr>
                <a:defRPr/>
              </a:pPr>
              <a:t>4/12/2015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71BFE50-F2C3-42CF-8013-038818E0C35B}" type="slidenum">
              <a:rPr lang="en-US" altLang="en-US"/>
              <a:pPr>
                <a:defRPr/>
              </a:pPr>
              <a:t>‹#›</a:t>
            </a:fld>
            <a:endParaRPr lang="en-US" altLang="en-US" dirty="0"/>
          </a:p>
        </p:txBody>
      </p:sp>
    </p:spTree>
    <p:extLst>
      <p:ext uri="{BB962C8B-B14F-4D97-AF65-F5344CB8AC3E}">
        <p14:creationId xmlns:p14="http://schemas.microsoft.com/office/powerpoint/2010/main" val="1860201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9B2141D-CB30-40CE-9053-E64A0F179EE2}" type="datetimeFigureOut">
              <a:rPr lang="en-US"/>
              <a:pPr>
                <a:defRPr/>
              </a:pPr>
              <a:t>4/12/2015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5BC485B-2985-43FD-A08B-67F37821BB04}" type="slidenum">
              <a:rPr lang="en-US" altLang="en-US"/>
              <a:pPr>
                <a:defRPr/>
              </a:pPr>
              <a:t>‹#›</a:t>
            </a:fld>
            <a:endParaRPr lang="en-US" altLang="en-US" dirty="0"/>
          </a:p>
        </p:txBody>
      </p:sp>
    </p:spTree>
    <p:extLst>
      <p:ext uri="{BB962C8B-B14F-4D97-AF65-F5344CB8AC3E}">
        <p14:creationId xmlns:p14="http://schemas.microsoft.com/office/powerpoint/2010/main" val="2955085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ABC36A-40B2-49F9-83AA-B7AC095F5304}" type="datetimeFigureOut">
              <a:rPr lang="en-US"/>
              <a:pPr>
                <a:defRPr/>
              </a:pPr>
              <a:t>4/12/2015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7D0482A-6715-4728-B22A-149489D2A34B}" type="slidenum">
              <a:rPr lang="en-US" altLang="en-US"/>
              <a:pPr>
                <a:defRPr/>
              </a:pPr>
              <a:t>‹#›</a:t>
            </a:fld>
            <a:endParaRPr lang="en-US" altLang="en-US" dirty="0"/>
          </a:p>
        </p:txBody>
      </p:sp>
    </p:spTree>
    <p:extLst>
      <p:ext uri="{BB962C8B-B14F-4D97-AF65-F5344CB8AC3E}">
        <p14:creationId xmlns:p14="http://schemas.microsoft.com/office/powerpoint/2010/main" val="7112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6BA36BF-DF99-405E-BCB1-42263A77944A}" type="datetimeFigureOut">
              <a:rPr lang="en-US"/>
              <a:pPr>
                <a:defRPr/>
              </a:pPr>
              <a:t>4/12/2015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8210F2B-3C49-4904-9123-9F477247D139}" type="slidenum">
              <a:rPr lang="en-US" altLang="en-US"/>
              <a:pPr>
                <a:defRPr/>
              </a:pPr>
              <a:t>‹#›</a:t>
            </a:fld>
            <a:endParaRPr lang="en-US" altLang="en-US" dirty="0"/>
          </a:p>
        </p:txBody>
      </p:sp>
    </p:spTree>
    <p:extLst>
      <p:ext uri="{BB962C8B-B14F-4D97-AF65-F5344CB8AC3E}">
        <p14:creationId xmlns:p14="http://schemas.microsoft.com/office/powerpoint/2010/main" val="2905087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9AEF2DA-A65F-4CDD-85EC-10CF8C53DF3E}" type="datetimeFigureOut">
              <a:rPr lang="en-US"/>
              <a:pPr>
                <a:defRPr/>
              </a:pPr>
              <a:t>4/12/2015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F329523-FA81-463F-9CBB-B879CDF7CEBB}" type="slidenum">
              <a:rPr lang="en-US" altLang="en-US"/>
              <a:pPr>
                <a:defRPr/>
              </a:pPr>
              <a:t>‹#›</a:t>
            </a:fld>
            <a:endParaRPr lang="en-US" altLang="en-US" dirty="0"/>
          </a:p>
        </p:txBody>
      </p:sp>
    </p:spTree>
    <p:extLst>
      <p:ext uri="{BB962C8B-B14F-4D97-AF65-F5344CB8AC3E}">
        <p14:creationId xmlns:p14="http://schemas.microsoft.com/office/powerpoint/2010/main" val="3337084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5F74A1E-EB3A-434E-9B0F-83F1C0FA0EC9}" type="datetimeFigureOut">
              <a:rPr lang="en-US"/>
              <a:pPr>
                <a:defRPr/>
              </a:pPr>
              <a:t>4/12/2015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17439D78-8E1A-4BF1-8194-4282B6A70F44}" type="slidenum">
              <a:rPr lang="en-US" altLang="en-US"/>
              <a:pPr>
                <a:defRPr/>
              </a:pPr>
              <a:t>‹#›</a:t>
            </a:fld>
            <a:endParaRPr lang="en-US" altLang="en-US" dirty="0"/>
          </a:p>
        </p:txBody>
      </p:sp>
    </p:spTree>
    <p:extLst>
      <p:ext uri="{BB962C8B-B14F-4D97-AF65-F5344CB8AC3E}">
        <p14:creationId xmlns:p14="http://schemas.microsoft.com/office/powerpoint/2010/main" val="1660157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4131CEF-4D8E-4883-A619-C2355A83AA57}" type="datetimeFigureOut">
              <a:rPr lang="en-US"/>
              <a:pPr>
                <a:defRPr/>
              </a:pPr>
              <a:t>4/12/2015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F3C4CDE-6DB7-4949-BDD4-5FA74465FF32}" type="slidenum">
              <a:rPr lang="en-US" altLang="en-US"/>
              <a:pPr>
                <a:defRPr/>
              </a:pPr>
              <a:t>‹#›</a:t>
            </a:fld>
            <a:endParaRPr lang="en-US" altLang="en-US" dirty="0"/>
          </a:p>
        </p:txBody>
      </p:sp>
    </p:spTree>
    <p:extLst>
      <p:ext uri="{BB962C8B-B14F-4D97-AF65-F5344CB8AC3E}">
        <p14:creationId xmlns:p14="http://schemas.microsoft.com/office/powerpoint/2010/main" val="4207917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5D44F0A-3E3C-489D-A7A0-5DF3CBD7B667}" type="datetimeFigureOut">
              <a:rPr lang="en-US"/>
              <a:pPr>
                <a:defRPr/>
              </a:pPr>
              <a:t>4/12/2015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F6ECA7-EFE5-4274-8E25-9B73A6121BCC}" type="slidenum">
              <a:rPr lang="en-US" altLang="en-US"/>
              <a:pPr>
                <a:defRPr/>
              </a:pPr>
              <a:t>‹#›</a:t>
            </a:fld>
            <a:endParaRPr lang="en-US" altLang="en-US" dirty="0"/>
          </a:p>
        </p:txBody>
      </p:sp>
    </p:spTree>
    <p:extLst>
      <p:ext uri="{BB962C8B-B14F-4D97-AF65-F5344CB8AC3E}">
        <p14:creationId xmlns:p14="http://schemas.microsoft.com/office/powerpoint/2010/main" val="861957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7549E0-9910-4AFF-9F71-680B5653CF8C}" type="datetimeFigureOut">
              <a:rPr lang="en-US"/>
              <a:pPr>
                <a:defRPr/>
              </a:pPr>
              <a:t>4/12/2015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986D017-9EE6-4677-81D1-78C425CD4CF2}" type="slidenum">
              <a:rPr lang="en-US" altLang="en-US"/>
              <a:pPr>
                <a:defRPr/>
              </a:pPr>
              <a:t>‹#›</a:t>
            </a:fld>
            <a:endParaRPr lang="en-US" altLang="en-US" dirty="0"/>
          </a:p>
        </p:txBody>
      </p:sp>
    </p:spTree>
    <p:extLst>
      <p:ext uri="{BB962C8B-B14F-4D97-AF65-F5344CB8AC3E}">
        <p14:creationId xmlns:p14="http://schemas.microsoft.com/office/powerpoint/2010/main" val="1557006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0E2CF62-CA46-4E0F-8602-F181EE73FA25}" type="datetimeFigureOut">
              <a:rPr lang="en-US"/>
              <a:pPr>
                <a:defRPr/>
              </a:pPr>
              <a:t>4/12/2015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5B08E4B-A694-476E-9DDB-10D9708FA326}" type="slidenum">
              <a:rPr lang="en-US" altLang="en-US"/>
              <a:pPr>
                <a:defRPr/>
              </a:pPr>
              <a:t>‹#›</a:t>
            </a:fld>
            <a:endParaRPr lang="en-US" altLang="en-US" dirty="0"/>
          </a:p>
        </p:txBody>
      </p:sp>
    </p:spTree>
    <p:extLst>
      <p:ext uri="{BB962C8B-B14F-4D97-AF65-F5344CB8AC3E}">
        <p14:creationId xmlns:p14="http://schemas.microsoft.com/office/powerpoint/2010/main" val="772740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ea typeface="MS PGothic" pitchFamily="34" charset="-128"/>
              </a:defRPr>
            </a:lvl1pPr>
          </a:lstStyle>
          <a:p>
            <a:pPr>
              <a:defRPr/>
            </a:pPr>
            <a:fld id="{623C55CF-1EF4-4082-BE9C-FAB4719083D0}" type="datetimeFigureOut">
              <a:rPr lang="en-US"/>
              <a:pPr>
                <a:defRPr/>
              </a:pPr>
              <a:t>4/12/2015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3782940-F362-4FFC-B397-BEB2D4E1C49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2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2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2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2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2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2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2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2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2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2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200" t="983" r="1344" b="2503"/>
          <a:stretch/>
        </p:blipFill>
        <p:spPr>
          <a:xfrm>
            <a:off x="0" y="0"/>
            <a:ext cx="9144000" cy="6858000"/>
          </a:xfrm>
        </p:spPr>
      </p:pic>
    </p:spTree>
    <p:extLst>
      <p:ext uri="{BB962C8B-B14F-4D97-AF65-F5344CB8AC3E}">
        <p14:creationId xmlns:p14="http://schemas.microsoft.com/office/powerpoint/2010/main" val="369228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0" y="6202496"/>
            <a:ext cx="9143999" cy="6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1" y="9969"/>
            <a:ext cx="9143999" cy="11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 y="-1573"/>
            <a:ext cx="9143999" cy="1143000"/>
          </a:xfrm>
        </p:spPr>
        <p:txBody>
          <a:bodyPr/>
          <a:lstStyle/>
          <a:p>
            <a:r>
              <a:rPr lang="en-US" sz="6000" dirty="0">
                <a:solidFill>
                  <a:schemeClr val="bg1"/>
                </a:solidFill>
                <a:latin typeface="Book Antiqua" panose="02040602050305030304" pitchFamily="18" charset="0"/>
              </a:rPr>
              <a:t>John 4:19-24</a:t>
            </a:r>
            <a:endParaRPr lang="en-US" sz="6000" dirty="0">
              <a:solidFill>
                <a:schemeClr val="bg1"/>
              </a:solidFill>
              <a:latin typeface="Book Antiqua" panose="02040602050305030304" pitchFamily="18" charset="0"/>
            </a:endParaRPr>
          </a:p>
        </p:txBody>
      </p:sp>
      <p:sp>
        <p:nvSpPr>
          <p:cNvPr id="3" name="TextBox 2"/>
          <p:cNvSpPr txBox="1"/>
          <p:nvPr/>
        </p:nvSpPr>
        <p:spPr>
          <a:xfrm>
            <a:off x="165252" y="1242611"/>
            <a:ext cx="8813494" cy="5078313"/>
          </a:xfrm>
          <a:prstGeom prst="rect">
            <a:avLst/>
          </a:prstGeom>
          <a:noFill/>
        </p:spPr>
        <p:txBody>
          <a:bodyPr wrap="square" rtlCol="0">
            <a:spAutoFit/>
          </a:bodyPr>
          <a:lstStyle/>
          <a:p>
            <a:r>
              <a:rPr lang="en-US" sz="5400" i="1" baseline="30000" dirty="0" smtClean="0">
                <a:solidFill>
                  <a:srgbClr val="6DA0BD"/>
                </a:solidFill>
              </a:rPr>
              <a:t>22</a:t>
            </a:r>
            <a:r>
              <a:rPr lang="en-US" sz="5400" i="1" dirty="0" smtClean="0">
                <a:solidFill>
                  <a:srgbClr val="6DA0BD"/>
                </a:solidFill>
              </a:rPr>
              <a:t> </a:t>
            </a:r>
            <a:r>
              <a:rPr lang="en-US" sz="5400" i="1" dirty="0">
                <a:solidFill>
                  <a:srgbClr val="6DA0BD"/>
                </a:solidFill>
              </a:rPr>
              <a:t>You Samaritans know very little about the one you worship, while we Jews know all about him, for salvation comes through the Jews. </a:t>
            </a:r>
            <a:br>
              <a:rPr lang="en-US" sz="5400" i="1" dirty="0">
                <a:solidFill>
                  <a:srgbClr val="6DA0BD"/>
                </a:solidFill>
              </a:rPr>
            </a:br>
            <a:endParaRPr lang="en-US" sz="5400" i="1" dirty="0">
              <a:solidFill>
                <a:srgbClr val="6DA0BD"/>
              </a:solidFill>
            </a:endParaRPr>
          </a:p>
        </p:txBody>
      </p:sp>
    </p:spTree>
    <p:extLst>
      <p:ext uri="{BB962C8B-B14F-4D97-AF65-F5344CB8AC3E}">
        <p14:creationId xmlns:p14="http://schemas.microsoft.com/office/powerpoint/2010/main" val="4126388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0" y="6202496"/>
            <a:ext cx="9143999" cy="6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1" y="9969"/>
            <a:ext cx="9143999" cy="11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 y="-1573"/>
            <a:ext cx="9143999" cy="1143000"/>
          </a:xfrm>
        </p:spPr>
        <p:txBody>
          <a:bodyPr/>
          <a:lstStyle/>
          <a:p>
            <a:r>
              <a:rPr lang="en-US" sz="6000" dirty="0">
                <a:solidFill>
                  <a:schemeClr val="bg1"/>
                </a:solidFill>
                <a:latin typeface="Book Antiqua" panose="02040602050305030304" pitchFamily="18" charset="0"/>
              </a:rPr>
              <a:t>John 4:19-24</a:t>
            </a:r>
            <a:endParaRPr lang="en-US" sz="6000" dirty="0">
              <a:solidFill>
                <a:schemeClr val="bg1"/>
              </a:solidFill>
              <a:latin typeface="Book Antiqua" panose="02040602050305030304" pitchFamily="18" charset="0"/>
            </a:endParaRPr>
          </a:p>
        </p:txBody>
      </p:sp>
      <p:sp>
        <p:nvSpPr>
          <p:cNvPr id="3" name="TextBox 2"/>
          <p:cNvSpPr txBox="1"/>
          <p:nvPr/>
        </p:nvSpPr>
        <p:spPr>
          <a:xfrm>
            <a:off x="95251" y="1242611"/>
            <a:ext cx="9048748" cy="5909310"/>
          </a:xfrm>
          <a:prstGeom prst="rect">
            <a:avLst/>
          </a:prstGeom>
          <a:noFill/>
        </p:spPr>
        <p:txBody>
          <a:bodyPr wrap="square" rtlCol="0">
            <a:spAutoFit/>
          </a:bodyPr>
          <a:lstStyle/>
          <a:p>
            <a:r>
              <a:rPr lang="en-US" sz="5400" i="1" baseline="30000" dirty="0" smtClean="0">
                <a:solidFill>
                  <a:srgbClr val="6DA0BD"/>
                </a:solidFill>
              </a:rPr>
              <a:t>23</a:t>
            </a:r>
            <a:r>
              <a:rPr lang="en-US" sz="5400" i="1" dirty="0" smtClean="0">
                <a:solidFill>
                  <a:srgbClr val="6DA0BD"/>
                </a:solidFill>
              </a:rPr>
              <a:t> </a:t>
            </a:r>
            <a:r>
              <a:rPr lang="en-US" sz="5400" i="1" dirty="0">
                <a:solidFill>
                  <a:srgbClr val="6DA0BD"/>
                </a:solidFill>
              </a:rPr>
              <a:t>But the time is coming—indeed it’s here now—when true worshipers will worship the Father in spirit and in truth. The Father is looking for those who will worship him that way. </a:t>
            </a:r>
            <a:br>
              <a:rPr lang="en-US" sz="5400" i="1" dirty="0">
                <a:solidFill>
                  <a:srgbClr val="6DA0BD"/>
                </a:solidFill>
              </a:rPr>
            </a:br>
            <a:endParaRPr lang="en-US" sz="5400" i="1" dirty="0">
              <a:solidFill>
                <a:srgbClr val="6DA0BD"/>
              </a:solidFill>
            </a:endParaRPr>
          </a:p>
        </p:txBody>
      </p:sp>
    </p:spTree>
    <p:extLst>
      <p:ext uri="{BB962C8B-B14F-4D97-AF65-F5344CB8AC3E}">
        <p14:creationId xmlns:p14="http://schemas.microsoft.com/office/powerpoint/2010/main" val="381897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0" y="6202496"/>
            <a:ext cx="9143999" cy="6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1" y="9969"/>
            <a:ext cx="9143999" cy="11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 y="-1573"/>
            <a:ext cx="9143999" cy="1143000"/>
          </a:xfrm>
        </p:spPr>
        <p:txBody>
          <a:bodyPr/>
          <a:lstStyle/>
          <a:p>
            <a:r>
              <a:rPr lang="en-US" sz="6000" dirty="0">
                <a:solidFill>
                  <a:schemeClr val="bg1"/>
                </a:solidFill>
                <a:latin typeface="Book Antiqua" panose="02040602050305030304" pitchFamily="18" charset="0"/>
              </a:rPr>
              <a:t>John 4:19-24</a:t>
            </a:r>
            <a:endParaRPr lang="en-US" sz="6000" dirty="0">
              <a:solidFill>
                <a:schemeClr val="bg1"/>
              </a:solidFill>
              <a:latin typeface="Book Antiqua" panose="02040602050305030304" pitchFamily="18" charset="0"/>
            </a:endParaRPr>
          </a:p>
        </p:txBody>
      </p:sp>
      <p:sp>
        <p:nvSpPr>
          <p:cNvPr id="3" name="TextBox 2"/>
          <p:cNvSpPr txBox="1"/>
          <p:nvPr/>
        </p:nvSpPr>
        <p:spPr>
          <a:xfrm>
            <a:off x="95251" y="1242611"/>
            <a:ext cx="9048748" cy="3416320"/>
          </a:xfrm>
          <a:prstGeom prst="rect">
            <a:avLst/>
          </a:prstGeom>
          <a:noFill/>
        </p:spPr>
        <p:txBody>
          <a:bodyPr wrap="square" rtlCol="0">
            <a:spAutoFit/>
          </a:bodyPr>
          <a:lstStyle/>
          <a:p>
            <a:r>
              <a:rPr lang="en-US" sz="5400" i="1" baseline="30000" dirty="0" smtClean="0">
                <a:solidFill>
                  <a:srgbClr val="6DA0BD"/>
                </a:solidFill>
              </a:rPr>
              <a:t>24</a:t>
            </a:r>
            <a:r>
              <a:rPr lang="en-US" sz="5400" i="1" dirty="0" smtClean="0">
                <a:solidFill>
                  <a:srgbClr val="6DA0BD"/>
                </a:solidFill>
              </a:rPr>
              <a:t> </a:t>
            </a:r>
            <a:r>
              <a:rPr lang="en-US" sz="5400" i="1" dirty="0">
                <a:solidFill>
                  <a:srgbClr val="6DA0BD"/>
                </a:solidFill>
              </a:rPr>
              <a:t>For God is Spirit, so those who worship him must worship in spirit and in truth.”</a:t>
            </a:r>
            <a:br>
              <a:rPr lang="en-US" sz="5400" i="1" dirty="0">
                <a:solidFill>
                  <a:srgbClr val="6DA0BD"/>
                </a:solidFill>
              </a:rPr>
            </a:br>
            <a:endParaRPr lang="en-US" sz="5400" i="1" dirty="0">
              <a:solidFill>
                <a:srgbClr val="6DA0BD"/>
              </a:solidFill>
            </a:endParaRPr>
          </a:p>
        </p:txBody>
      </p:sp>
    </p:spTree>
    <p:extLst>
      <p:ext uri="{BB962C8B-B14F-4D97-AF65-F5344CB8AC3E}">
        <p14:creationId xmlns:p14="http://schemas.microsoft.com/office/powerpoint/2010/main" val="3468979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0" y="6202496"/>
            <a:ext cx="9143999" cy="6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1" y="9969"/>
            <a:ext cx="9143999" cy="11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2717" y="54821"/>
            <a:ext cx="8883148" cy="1143000"/>
          </a:xfrm>
        </p:spPr>
        <p:txBody>
          <a:bodyPr/>
          <a:lstStyle/>
          <a:p>
            <a:r>
              <a:rPr lang="en-US" sz="6000" dirty="0" smtClean="0">
                <a:solidFill>
                  <a:schemeClr val="bg1"/>
                </a:solidFill>
                <a:latin typeface="Book Antiqua" panose="02040602050305030304" pitchFamily="18" charset="0"/>
              </a:rPr>
              <a:t>Meaningful Worship</a:t>
            </a:r>
            <a:endParaRPr lang="en-US" sz="6000" dirty="0">
              <a:solidFill>
                <a:schemeClr val="bg1"/>
              </a:solidFill>
              <a:latin typeface="Book Antiqua" panose="02040602050305030304" pitchFamily="18" charset="0"/>
            </a:endParaRPr>
          </a:p>
        </p:txBody>
      </p:sp>
      <p:pic>
        <p:nvPicPr>
          <p:cNvPr id="3074" name="Picture 2" descr="http://nazarene.org/sites/default/files/essentials/page-graphic-graphi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461" y="1513641"/>
            <a:ext cx="8008711" cy="4482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6231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0" y="6202496"/>
            <a:ext cx="9143999" cy="6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1" y="9969"/>
            <a:ext cx="9143999" cy="11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8262"/>
            <a:ext cx="8229600" cy="1143000"/>
          </a:xfrm>
        </p:spPr>
        <p:txBody>
          <a:bodyPr/>
          <a:lstStyle/>
          <a:p>
            <a:r>
              <a:rPr lang="en-US" sz="6000" dirty="0" smtClean="0">
                <a:solidFill>
                  <a:schemeClr val="bg1"/>
                </a:solidFill>
                <a:latin typeface="Book Antiqua" panose="02040602050305030304" pitchFamily="18" charset="0"/>
              </a:rPr>
              <a:t>Theological Coherence</a:t>
            </a:r>
            <a:endParaRPr lang="en-US" sz="6000" dirty="0">
              <a:solidFill>
                <a:schemeClr val="bg1"/>
              </a:solidFill>
              <a:latin typeface="Book Antiqua" panose="02040602050305030304" pitchFamily="18" charset="0"/>
            </a:endParaRPr>
          </a:p>
        </p:txBody>
      </p:sp>
      <p:pic>
        <p:nvPicPr>
          <p:cNvPr id="1026" name="Picture 2" descr="http://nazarene.org/sites/default/files/essentials/artwork/watercolor-plnu-tr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32755"/>
            <a:ext cx="6896621" cy="452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8311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0" y="6202496"/>
            <a:ext cx="9143999" cy="6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1" y="9969"/>
            <a:ext cx="9143999" cy="11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 y="-1573"/>
            <a:ext cx="9143999" cy="1143000"/>
          </a:xfrm>
        </p:spPr>
        <p:txBody>
          <a:bodyPr/>
          <a:lstStyle/>
          <a:p>
            <a:r>
              <a:rPr lang="en-US" sz="6000" dirty="0">
                <a:solidFill>
                  <a:schemeClr val="bg1"/>
                </a:solidFill>
                <a:latin typeface="Book Antiqua" panose="02040602050305030304" pitchFamily="18" charset="0"/>
              </a:rPr>
              <a:t>1 John 4:15-16</a:t>
            </a:r>
            <a:endParaRPr lang="en-US" sz="6000" dirty="0">
              <a:solidFill>
                <a:schemeClr val="bg1"/>
              </a:solidFill>
              <a:latin typeface="Book Antiqua" panose="02040602050305030304" pitchFamily="18" charset="0"/>
            </a:endParaRPr>
          </a:p>
        </p:txBody>
      </p:sp>
      <p:sp>
        <p:nvSpPr>
          <p:cNvPr id="3" name="TextBox 2"/>
          <p:cNvSpPr txBox="1"/>
          <p:nvPr/>
        </p:nvSpPr>
        <p:spPr>
          <a:xfrm>
            <a:off x="95251" y="1242611"/>
            <a:ext cx="9048748" cy="3416320"/>
          </a:xfrm>
          <a:prstGeom prst="rect">
            <a:avLst/>
          </a:prstGeom>
          <a:noFill/>
        </p:spPr>
        <p:txBody>
          <a:bodyPr wrap="square" rtlCol="0">
            <a:spAutoFit/>
          </a:bodyPr>
          <a:lstStyle/>
          <a:p>
            <a:r>
              <a:rPr lang="en-US" sz="5400" i="1" baseline="30000" dirty="0" smtClean="0">
                <a:solidFill>
                  <a:srgbClr val="6DA0BD"/>
                </a:solidFill>
              </a:rPr>
              <a:t>15</a:t>
            </a:r>
            <a:r>
              <a:rPr lang="en-US" sz="5400" i="1" dirty="0">
                <a:solidFill>
                  <a:srgbClr val="6DA0BD"/>
                </a:solidFill>
              </a:rPr>
              <a:t>  All who confess that Jesus is the Son of God have God living in them, and they live in God.</a:t>
            </a:r>
            <a:br>
              <a:rPr lang="en-US" sz="5400" i="1" dirty="0">
                <a:solidFill>
                  <a:srgbClr val="6DA0BD"/>
                </a:solidFill>
              </a:rPr>
            </a:br>
            <a:endParaRPr lang="en-US" sz="5400" i="1" dirty="0">
              <a:solidFill>
                <a:srgbClr val="6DA0BD"/>
              </a:solidFill>
            </a:endParaRPr>
          </a:p>
        </p:txBody>
      </p:sp>
    </p:spTree>
    <p:extLst>
      <p:ext uri="{BB962C8B-B14F-4D97-AF65-F5344CB8AC3E}">
        <p14:creationId xmlns:p14="http://schemas.microsoft.com/office/powerpoint/2010/main" val="37880061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0" y="6202496"/>
            <a:ext cx="9143999" cy="6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1" y="9969"/>
            <a:ext cx="9143999" cy="11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 y="-1573"/>
            <a:ext cx="9143999" cy="1143000"/>
          </a:xfrm>
        </p:spPr>
        <p:txBody>
          <a:bodyPr/>
          <a:lstStyle/>
          <a:p>
            <a:r>
              <a:rPr lang="en-US" sz="6000" dirty="0">
                <a:solidFill>
                  <a:schemeClr val="bg1"/>
                </a:solidFill>
                <a:latin typeface="Book Antiqua" panose="02040602050305030304" pitchFamily="18" charset="0"/>
              </a:rPr>
              <a:t>1 John 4:15-16</a:t>
            </a:r>
            <a:endParaRPr lang="en-US" sz="6000" dirty="0">
              <a:solidFill>
                <a:schemeClr val="bg1"/>
              </a:solidFill>
              <a:latin typeface="Book Antiqua" panose="02040602050305030304" pitchFamily="18" charset="0"/>
            </a:endParaRPr>
          </a:p>
        </p:txBody>
      </p:sp>
      <p:sp>
        <p:nvSpPr>
          <p:cNvPr id="3" name="TextBox 2"/>
          <p:cNvSpPr txBox="1"/>
          <p:nvPr/>
        </p:nvSpPr>
        <p:spPr>
          <a:xfrm>
            <a:off x="95251" y="1242611"/>
            <a:ext cx="9048748" cy="5078313"/>
          </a:xfrm>
          <a:prstGeom prst="rect">
            <a:avLst/>
          </a:prstGeom>
          <a:noFill/>
        </p:spPr>
        <p:txBody>
          <a:bodyPr wrap="square" rtlCol="0">
            <a:spAutoFit/>
          </a:bodyPr>
          <a:lstStyle/>
          <a:p>
            <a:r>
              <a:rPr lang="en-US" sz="5400" i="1" baseline="30000" dirty="0" smtClean="0">
                <a:solidFill>
                  <a:srgbClr val="6DA0BD"/>
                </a:solidFill>
              </a:rPr>
              <a:t>16</a:t>
            </a:r>
            <a:r>
              <a:rPr lang="en-US" sz="5400" i="1" dirty="0">
                <a:solidFill>
                  <a:srgbClr val="6DA0BD"/>
                </a:solidFill>
              </a:rPr>
              <a:t>  We know how much God loves us, and we have put our trust in his love. God is love, and all who live in love live in God, and God lives in them.</a:t>
            </a:r>
            <a:br>
              <a:rPr lang="en-US" sz="5400" i="1" dirty="0">
                <a:solidFill>
                  <a:srgbClr val="6DA0BD"/>
                </a:solidFill>
              </a:rPr>
            </a:br>
            <a:endParaRPr lang="en-US" sz="5400" i="1" dirty="0">
              <a:solidFill>
                <a:srgbClr val="6DA0BD"/>
              </a:solidFill>
            </a:endParaRPr>
          </a:p>
        </p:txBody>
      </p:sp>
    </p:spTree>
    <p:extLst>
      <p:ext uri="{BB962C8B-B14F-4D97-AF65-F5344CB8AC3E}">
        <p14:creationId xmlns:p14="http://schemas.microsoft.com/office/powerpoint/2010/main" val="264622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0" y="6202496"/>
            <a:ext cx="9143999" cy="6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1" y="9969"/>
            <a:ext cx="9143999" cy="11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8262"/>
            <a:ext cx="8229600" cy="1143000"/>
          </a:xfrm>
        </p:spPr>
        <p:txBody>
          <a:bodyPr/>
          <a:lstStyle/>
          <a:p>
            <a:r>
              <a:rPr lang="en-US" sz="6000" dirty="0" smtClean="0">
                <a:solidFill>
                  <a:schemeClr val="bg1"/>
                </a:solidFill>
                <a:latin typeface="Book Antiqua" panose="02040602050305030304" pitchFamily="18" charset="0"/>
              </a:rPr>
              <a:t>Theological Coherence</a:t>
            </a:r>
            <a:endParaRPr lang="en-US" sz="6000" dirty="0">
              <a:solidFill>
                <a:schemeClr val="bg1"/>
              </a:solidFill>
              <a:latin typeface="Book Antiqua" panose="02040602050305030304" pitchFamily="18" charset="0"/>
            </a:endParaRPr>
          </a:p>
        </p:txBody>
      </p:sp>
      <p:pic>
        <p:nvPicPr>
          <p:cNvPr id="1026" name="Picture 2" descr="http://nazarene.org/sites/default/files/essentials/artwork/watercolor-plnu-tr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32755"/>
            <a:ext cx="6896621" cy="452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983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200" t="983" r="1344" b="2503"/>
          <a:stretch/>
        </p:blipFill>
        <p:spPr>
          <a:xfrm>
            <a:off x="0" y="0"/>
            <a:ext cx="9144000" cy="6858000"/>
          </a:xfrm>
        </p:spPr>
      </p:pic>
    </p:spTree>
    <p:extLst>
      <p:ext uri="{BB962C8B-B14F-4D97-AF65-F5344CB8AC3E}">
        <p14:creationId xmlns:p14="http://schemas.microsoft.com/office/powerpoint/2010/main" val="2620733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nazarene.org/sites/default/files/essentials/artwork/watercolor-church-stee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917" y="1714500"/>
            <a:ext cx="8618744" cy="4323369"/>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38937" t="21737" r="1344" b="76070"/>
          <a:stretch/>
        </p:blipFill>
        <p:spPr bwMode="auto">
          <a:xfrm>
            <a:off x="0" y="6202496"/>
            <a:ext cx="9143999" cy="6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38937" t="21737" r="1344" b="76070"/>
          <a:stretch/>
        </p:blipFill>
        <p:spPr bwMode="auto">
          <a:xfrm>
            <a:off x="1" y="9969"/>
            <a:ext cx="9143999" cy="1704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9000" y="143413"/>
            <a:ext cx="8883148" cy="1294862"/>
          </a:xfrm>
        </p:spPr>
        <p:txBody>
          <a:bodyPr/>
          <a:lstStyle/>
          <a:p>
            <a:r>
              <a:rPr lang="en-US" sz="5400" dirty="0" smtClean="0">
                <a:solidFill>
                  <a:schemeClr val="bg1"/>
                </a:solidFill>
                <a:latin typeface="Book Antiqua" panose="02040602050305030304" pitchFamily="18" charset="0"/>
              </a:rPr>
              <a:t>Worship Depends on What you Believe</a:t>
            </a:r>
            <a:endParaRPr lang="en-US" sz="5400"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1657362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0" y="6202496"/>
            <a:ext cx="9143999" cy="6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1" y="9969"/>
            <a:ext cx="9143999" cy="11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 y="-1573"/>
            <a:ext cx="9143999" cy="1143000"/>
          </a:xfrm>
        </p:spPr>
        <p:txBody>
          <a:bodyPr/>
          <a:lstStyle/>
          <a:p>
            <a:r>
              <a:rPr lang="en-US" sz="6000" dirty="0" smtClean="0">
                <a:solidFill>
                  <a:schemeClr val="bg1"/>
                </a:solidFill>
                <a:latin typeface="Book Antiqua" panose="02040602050305030304" pitchFamily="18" charset="0"/>
              </a:rPr>
              <a:t>Psalm 34:1-3</a:t>
            </a:r>
            <a:endParaRPr lang="en-US" sz="6000" dirty="0">
              <a:solidFill>
                <a:schemeClr val="bg1"/>
              </a:solidFill>
              <a:latin typeface="Book Antiqua" panose="02040602050305030304" pitchFamily="18" charset="0"/>
            </a:endParaRPr>
          </a:p>
        </p:txBody>
      </p:sp>
      <p:sp>
        <p:nvSpPr>
          <p:cNvPr id="3" name="TextBox 2"/>
          <p:cNvSpPr txBox="1"/>
          <p:nvPr/>
        </p:nvSpPr>
        <p:spPr>
          <a:xfrm>
            <a:off x="165252" y="1509311"/>
            <a:ext cx="8813494" cy="3416320"/>
          </a:xfrm>
          <a:prstGeom prst="rect">
            <a:avLst/>
          </a:prstGeom>
          <a:noFill/>
        </p:spPr>
        <p:txBody>
          <a:bodyPr wrap="square" rtlCol="0">
            <a:spAutoFit/>
          </a:bodyPr>
          <a:lstStyle/>
          <a:p>
            <a:r>
              <a:rPr lang="en-US" sz="5400" i="1" baseline="30000" dirty="0" smtClean="0">
                <a:solidFill>
                  <a:srgbClr val="6DA0BD"/>
                </a:solidFill>
              </a:rPr>
              <a:t>1</a:t>
            </a:r>
            <a:r>
              <a:rPr lang="en-US" sz="5400" i="1" dirty="0" smtClean="0">
                <a:solidFill>
                  <a:srgbClr val="6DA0BD"/>
                </a:solidFill>
              </a:rPr>
              <a:t> I will praise the Lord at all times.  I will constantly speak his praises.</a:t>
            </a:r>
            <a:br>
              <a:rPr lang="en-US" sz="5400" i="1" dirty="0" smtClean="0">
                <a:solidFill>
                  <a:srgbClr val="6DA0BD"/>
                </a:solidFill>
              </a:rPr>
            </a:br>
            <a:endParaRPr lang="en-US" sz="5400" i="1" dirty="0">
              <a:solidFill>
                <a:srgbClr val="6DA0BD"/>
              </a:solidFill>
            </a:endParaRPr>
          </a:p>
        </p:txBody>
      </p:sp>
    </p:spTree>
    <p:extLst>
      <p:ext uri="{BB962C8B-B14F-4D97-AF65-F5344CB8AC3E}">
        <p14:creationId xmlns:p14="http://schemas.microsoft.com/office/powerpoint/2010/main" val="386042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0" y="6202496"/>
            <a:ext cx="9143999" cy="6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1" y="9969"/>
            <a:ext cx="9143999" cy="11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 y="-1573"/>
            <a:ext cx="9143999" cy="1143000"/>
          </a:xfrm>
        </p:spPr>
        <p:txBody>
          <a:bodyPr/>
          <a:lstStyle/>
          <a:p>
            <a:r>
              <a:rPr lang="en-US" sz="6000" dirty="0" smtClean="0">
                <a:solidFill>
                  <a:schemeClr val="bg1"/>
                </a:solidFill>
                <a:latin typeface="Book Antiqua" panose="02040602050305030304" pitchFamily="18" charset="0"/>
              </a:rPr>
              <a:t>Psalm 34:1-3</a:t>
            </a:r>
            <a:endParaRPr lang="en-US" sz="6000" dirty="0">
              <a:solidFill>
                <a:schemeClr val="bg1"/>
              </a:solidFill>
              <a:latin typeface="Book Antiqua" panose="02040602050305030304" pitchFamily="18" charset="0"/>
            </a:endParaRPr>
          </a:p>
        </p:txBody>
      </p:sp>
      <p:sp>
        <p:nvSpPr>
          <p:cNvPr id="3" name="TextBox 2"/>
          <p:cNvSpPr txBox="1"/>
          <p:nvPr/>
        </p:nvSpPr>
        <p:spPr>
          <a:xfrm>
            <a:off x="165252" y="1509311"/>
            <a:ext cx="8813494" cy="4247317"/>
          </a:xfrm>
          <a:prstGeom prst="rect">
            <a:avLst/>
          </a:prstGeom>
          <a:noFill/>
        </p:spPr>
        <p:txBody>
          <a:bodyPr wrap="square" rtlCol="0">
            <a:spAutoFit/>
          </a:bodyPr>
          <a:lstStyle/>
          <a:p>
            <a:r>
              <a:rPr lang="en-US" sz="5400" i="1" baseline="30000" dirty="0">
                <a:solidFill>
                  <a:srgbClr val="6DA0BD"/>
                </a:solidFill>
              </a:rPr>
              <a:t>2</a:t>
            </a:r>
            <a:r>
              <a:rPr lang="en-US" sz="5400" i="1" dirty="0" smtClean="0">
                <a:solidFill>
                  <a:srgbClr val="6DA0BD"/>
                </a:solidFill>
              </a:rPr>
              <a:t> </a:t>
            </a:r>
            <a:r>
              <a:rPr lang="en-US" sz="5400" i="1" dirty="0">
                <a:solidFill>
                  <a:srgbClr val="6DA0BD"/>
                </a:solidFill>
              </a:rPr>
              <a:t>I will boast only in the Lord;</a:t>
            </a:r>
          </a:p>
          <a:p>
            <a:r>
              <a:rPr lang="en-US" sz="5400" i="1" dirty="0">
                <a:solidFill>
                  <a:srgbClr val="6DA0BD"/>
                </a:solidFill>
              </a:rPr>
              <a:t>let all who are helpless take heart.</a:t>
            </a:r>
          </a:p>
          <a:p>
            <a:r>
              <a:rPr lang="en-US" sz="5400" i="1" dirty="0" smtClean="0">
                <a:solidFill>
                  <a:srgbClr val="6DA0BD"/>
                </a:solidFill>
              </a:rPr>
              <a:t/>
            </a:r>
            <a:br>
              <a:rPr lang="en-US" sz="5400" i="1" dirty="0" smtClean="0">
                <a:solidFill>
                  <a:srgbClr val="6DA0BD"/>
                </a:solidFill>
              </a:rPr>
            </a:br>
            <a:endParaRPr lang="en-US" sz="5400" i="1" dirty="0">
              <a:solidFill>
                <a:srgbClr val="6DA0BD"/>
              </a:solidFill>
            </a:endParaRPr>
          </a:p>
        </p:txBody>
      </p:sp>
    </p:spTree>
    <p:extLst>
      <p:ext uri="{BB962C8B-B14F-4D97-AF65-F5344CB8AC3E}">
        <p14:creationId xmlns:p14="http://schemas.microsoft.com/office/powerpoint/2010/main" val="1301347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0" y="6202496"/>
            <a:ext cx="9143999" cy="6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1" y="9969"/>
            <a:ext cx="9143999" cy="11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 y="-1573"/>
            <a:ext cx="9143999" cy="1143000"/>
          </a:xfrm>
        </p:spPr>
        <p:txBody>
          <a:bodyPr/>
          <a:lstStyle/>
          <a:p>
            <a:r>
              <a:rPr lang="en-US" sz="6000" dirty="0" smtClean="0">
                <a:solidFill>
                  <a:schemeClr val="bg1"/>
                </a:solidFill>
                <a:latin typeface="Book Antiqua" panose="02040602050305030304" pitchFamily="18" charset="0"/>
              </a:rPr>
              <a:t>Psalm 34:1-3</a:t>
            </a:r>
            <a:endParaRPr lang="en-US" sz="6000" dirty="0">
              <a:solidFill>
                <a:schemeClr val="bg1"/>
              </a:solidFill>
              <a:latin typeface="Book Antiqua" panose="02040602050305030304" pitchFamily="18" charset="0"/>
            </a:endParaRPr>
          </a:p>
        </p:txBody>
      </p:sp>
      <p:sp>
        <p:nvSpPr>
          <p:cNvPr id="3" name="TextBox 2"/>
          <p:cNvSpPr txBox="1"/>
          <p:nvPr/>
        </p:nvSpPr>
        <p:spPr>
          <a:xfrm>
            <a:off x="165252" y="1509311"/>
            <a:ext cx="8813494" cy="4247317"/>
          </a:xfrm>
          <a:prstGeom prst="rect">
            <a:avLst/>
          </a:prstGeom>
          <a:noFill/>
        </p:spPr>
        <p:txBody>
          <a:bodyPr wrap="square" rtlCol="0">
            <a:spAutoFit/>
          </a:bodyPr>
          <a:lstStyle/>
          <a:p>
            <a:r>
              <a:rPr lang="en-US" sz="5400" i="1" baseline="30000" dirty="0" smtClean="0">
                <a:solidFill>
                  <a:srgbClr val="6DA0BD"/>
                </a:solidFill>
              </a:rPr>
              <a:t>3</a:t>
            </a:r>
            <a:r>
              <a:rPr lang="en-US" sz="5400" i="1" dirty="0" smtClean="0">
                <a:solidFill>
                  <a:srgbClr val="6DA0BD"/>
                </a:solidFill>
              </a:rPr>
              <a:t> Come</a:t>
            </a:r>
            <a:r>
              <a:rPr lang="en-US" sz="5400" i="1" dirty="0">
                <a:solidFill>
                  <a:srgbClr val="6DA0BD"/>
                </a:solidFill>
              </a:rPr>
              <a:t>, let us tell of the Lord’s greatness</a:t>
            </a:r>
            <a:r>
              <a:rPr lang="en-US" sz="5400" i="1" dirty="0" smtClean="0">
                <a:solidFill>
                  <a:srgbClr val="6DA0BD"/>
                </a:solidFill>
              </a:rPr>
              <a:t>; let </a:t>
            </a:r>
            <a:r>
              <a:rPr lang="en-US" sz="5400" i="1" dirty="0">
                <a:solidFill>
                  <a:srgbClr val="6DA0BD"/>
                </a:solidFill>
              </a:rPr>
              <a:t>us exalt his name together. </a:t>
            </a:r>
          </a:p>
          <a:p>
            <a:r>
              <a:rPr lang="en-US" sz="5400" i="1" dirty="0" smtClean="0">
                <a:solidFill>
                  <a:srgbClr val="6DA0BD"/>
                </a:solidFill>
              </a:rPr>
              <a:t/>
            </a:r>
            <a:br>
              <a:rPr lang="en-US" sz="5400" i="1" dirty="0" smtClean="0">
                <a:solidFill>
                  <a:srgbClr val="6DA0BD"/>
                </a:solidFill>
              </a:rPr>
            </a:br>
            <a:endParaRPr lang="en-US" sz="5400" i="1" dirty="0">
              <a:solidFill>
                <a:srgbClr val="6DA0BD"/>
              </a:solidFill>
            </a:endParaRPr>
          </a:p>
        </p:txBody>
      </p:sp>
    </p:spTree>
    <p:extLst>
      <p:ext uri="{BB962C8B-B14F-4D97-AF65-F5344CB8AC3E}">
        <p14:creationId xmlns:p14="http://schemas.microsoft.com/office/powerpoint/2010/main" val="3363988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0" y="6202496"/>
            <a:ext cx="9143999" cy="6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1" y="9969"/>
            <a:ext cx="9143999" cy="11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2717" y="54821"/>
            <a:ext cx="8883148" cy="1143000"/>
          </a:xfrm>
        </p:spPr>
        <p:txBody>
          <a:bodyPr/>
          <a:lstStyle/>
          <a:p>
            <a:r>
              <a:rPr lang="en-US" sz="6000" dirty="0" smtClean="0">
                <a:solidFill>
                  <a:schemeClr val="bg1"/>
                </a:solidFill>
                <a:latin typeface="Book Antiqua" panose="02040602050305030304" pitchFamily="18" charset="0"/>
              </a:rPr>
              <a:t>Meaningful Worship</a:t>
            </a:r>
            <a:endParaRPr lang="en-US" sz="6000" dirty="0">
              <a:solidFill>
                <a:schemeClr val="bg1"/>
              </a:solidFill>
              <a:latin typeface="Book Antiqua" panose="02040602050305030304" pitchFamily="18" charset="0"/>
            </a:endParaRPr>
          </a:p>
        </p:txBody>
      </p:sp>
      <p:pic>
        <p:nvPicPr>
          <p:cNvPr id="3074" name="Picture 2" descr="http://nazarene.org/sites/default/files/essentials/page-graphic-graphi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461" y="1513641"/>
            <a:ext cx="8008711" cy="4482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836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0" y="6202496"/>
            <a:ext cx="9143999" cy="6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1" y="9969"/>
            <a:ext cx="9143999" cy="11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 y="-1573"/>
            <a:ext cx="9143999" cy="1143000"/>
          </a:xfrm>
        </p:spPr>
        <p:txBody>
          <a:bodyPr/>
          <a:lstStyle/>
          <a:p>
            <a:r>
              <a:rPr lang="en-US" sz="6000" dirty="0">
                <a:solidFill>
                  <a:schemeClr val="bg1"/>
                </a:solidFill>
                <a:latin typeface="Book Antiqua" panose="02040602050305030304" pitchFamily="18" charset="0"/>
              </a:rPr>
              <a:t>John 4:19-24</a:t>
            </a:r>
            <a:endParaRPr lang="en-US" sz="6000" dirty="0">
              <a:solidFill>
                <a:schemeClr val="bg1"/>
              </a:solidFill>
              <a:latin typeface="Book Antiqua" panose="02040602050305030304" pitchFamily="18" charset="0"/>
            </a:endParaRPr>
          </a:p>
        </p:txBody>
      </p:sp>
      <p:sp>
        <p:nvSpPr>
          <p:cNvPr id="3" name="TextBox 2"/>
          <p:cNvSpPr txBox="1"/>
          <p:nvPr/>
        </p:nvSpPr>
        <p:spPr>
          <a:xfrm>
            <a:off x="165252" y="1509311"/>
            <a:ext cx="8813494" cy="2585323"/>
          </a:xfrm>
          <a:prstGeom prst="rect">
            <a:avLst/>
          </a:prstGeom>
          <a:noFill/>
        </p:spPr>
        <p:txBody>
          <a:bodyPr wrap="square" rtlCol="0">
            <a:spAutoFit/>
          </a:bodyPr>
          <a:lstStyle/>
          <a:p>
            <a:r>
              <a:rPr lang="en-US" sz="5400" i="1" baseline="30000" dirty="0" smtClean="0">
                <a:solidFill>
                  <a:srgbClr val="6DA0BD"/>
                </a:solidFill>
              </a:rPr>
              <a:t>19</a:t>
            </a:r>
            <a:r>
              <a:rPr lang="en-US" sz="5400" i="1" dirty="0" smtClean="0">
                <a:solidFill>
                  <a:srgbClr val="6DA0BD"/>
                </a:solidFill>
              </a:rPr>
              <a:t> </a:t>
            </a:r>
            <a:r>
              <a:rPr lang="en-US" sz="5400" i="1" dirty="0">
                <a:solidFill>
                  <a:srgbClr val="6DA0BD"/>
                </a:solidFill>
              </a:rPr>
              <a:t>“Sir,” the woman said, “you must be a prophet. </a:t>
            </a:r>
            <a:br>
              <a:rPr lang="en-US" sz="5400" i="1" dirty="0">
                <a:solidFill>
                  <a:srgbClr val="6DA0BD"/>
                </a:solidFill>
              </a:rPr>
            </a:br>
            <a:endParaRPr lang="en-US" sz="5400" i="1" dirty="0">
              <a:solidFill>
                <a:srgbClr val="6DA0BD"/>
              </a:solidFill>
            </a:endParaRPr>
          </a:p>
        </p:txBody>
      </p:sp>
    </p:spTree>
    <p:extLst>
      <p:ext uri="{BB962C8B-B14F-4D97-AF65-F5344CB8AC3E}">
        <p14:creationId xmlns:p14="http://schemas.microsoft.com/office/powerpoint/2010/main" val="3988562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0" y="6202496"/>
            <a:ext cx="9143999" cy="6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1" y="9969"/>
            <a:ext cx="9143999" cy="11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 y="-1573"/>
            <a:ext cx="9143999" cy="1143000"/>
          </a:xfrm>
        </p:spPr>
        <p:txBody>
          <a:bodyPr/>
          <a:lstStyle/>
          <a:p>
            <a:r>
              <a:rPr lang="en-US" sz="6000" dirty="0">
                <a:solidFill>
                  <a:schemeClr val="bg1"/>
                </a:solidFill>
                <a:latin typeface="Book Antiqua" panose="02040602050305030304" pitchFamily="18" charset="0"/>
              </a:rPr>
              <a:t>John 4:19-24</a:t>
            </a:r>
            <a:endParaRPr lang="en-US" sz="6000" dirty="0">
              <a:solidFill>
                <a:schemeClr val="bg1"/>
              </a:solidFill>
              <a:latin typeface="Book Antiqua" panose="02040602050305030304" pitchFamily="18" charset="0"/>
            </a:endParaRPr>
          </a:p>
        </p:txBody>
      </p:sp>
      <p:sp>
        <p:nvSpPr>
          <p:cNvPr id="3" name="TextBox 2"/>
          <p:cNvSpPr txBox="1"/>
          <p:nvPr/>
        </p:nvSpPr>
        <p:spPr>
          <a:xfrm>
            <a:off x="165252" y="1242611"/>
            <a:ext cx="8813494" cy="5909310"/>
          </a:xfrm>
          <a:prstGeom prst="rect">
            <a:avLst/>
          </a:prstGeom>
          <a:noFill/>
        </p:spPr>
        <p:txBody>
          <a:bodyPr wrap="square" rtlCol="0">
            <a:spAutoFit/>
          </a:bodyPr>
          <a:lstStyle/>
          <a:p>
            <a:r>
              <a:rPr lang="en-US" sz="5400" i="1" baseline="30000" dirty="0" smtClean="0">
                <a:solidFill>
                  <a:srgbClr val="6DA0BD"/>
                </a:solidFill>
              </a:rPr>
              <a:t>20</a:t>
            </a:r>
            <a:r>
              <a:rPr lang="en-US" sz="5400" i="1" dirty="0" smtClean="0">
                <a:solidFill>
                  <a:srgbClr val="6DA0BD"/>
                </a:solidFill>
              </a:rPr>
              <a:t> </a:t>
            </a:r>
            <a:r>
              <a:rPr lang="en-US" sz="5400" i="1" dirty="0">
                <a:solidFill>
                  <a:srgbClr val="6DA0BD"/>
                </a:solidFill>
              </a:rPr>
              <a:t>So tell me, why is it that you Jews insist that Jerusalem is the only place of worship, while we Samaritans claim it is here at Mount Gerizim, where our ancestors worshiped?” </a:t>
            </a:r>
            <a:br>
              <a:rPr lang="en-US" sz="5400" i="1" dirty="0">
                <a:solidFill>
                  <a:srgbClr val="6DA0BD"/>
                </a:solidFill>
              </a:rPr>
            </a:br>
            <a:endParaRPr lang="en-US" sz="5400" i="1" dirty="0">
              <a:solidFill>
                <a:srgbClr val="6DA0BD"/>
              </a:solidFill>
            </a:endParaRPr>
          </a:p>
        </p:txBody>
      </p:sp>
    </p:spTree>
    <p:extLst>
      <p:ext uri="{BB962C8B-B14F-4D97-AF65-F5344CB8AC3E}">
        <p14:creationId xmlns:p14="http://schemas.microsoft.com/office/powerpoint/2010/main" val="1465777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0" y="6202496"/>
            <a:ext cx="9143999" cy="6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8937" t="21737" r="1344" b="76070"/>
          <a:stretch/>
        </p:blipFill>
        <p:spPr bwMode="auto">
          <a:xfrm>
            <a:off x="1" y="9969"/>
            <a:ext cx="9143999" cy="11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 y="-1573"/>
            <a:ext cx="9143999" cy="1143000"/>
          </a:xfrm>
        </p:spPr>
        <p:txBody>
          <a:bodyPr/>
          <a:lstStyle/>
          <a:p>
            <a:r>
              <a:rPr lang="en-US" sz="6000" dirty="0">
                <a:solidFill>
                  <a:schemeClr val="bg1"/>
                </a:solidFill>
                <a:latin typeface="Book Antiqua" panose="02040602050305030304" pitchFamily="18" charset="0"/>
              </a:rPr>
              <a:t>John 4:19-24</a:t>
            </a:r>
            <a:endParaRPr lang="en-US" sz="6000" dirty="0">
              <a:solidFill>
                <a:schemeClr val="bg1"/>
              </a:solidFill>
              <a:latin typeface="Book Antiqua" panose="02040602050305030304" pitchFamily="18" charset="0"/>
            </a:endParaRPr>
          </a:p>
        </p:txBody>
      </p:sp>
      <p:sp>
        <p:nvSpPr>
          <p:cNvPr id="3" name="TextBox 2"/>
          <p:cNvSpPr txBox="1"/>
          <p:nvPr/>
        </p:nvSpPr>
        <p:spPr>
          <a:xfrm>
            <a:off x="165252" y="1242611"/>
            <a:ext cx="8813494" cy="5909310"/>
          </a:xfrm>
          <a:prstGeom prst="rect">
            <a:avLst/>
          </a:prstGeom>
          <a:noFill/>
        </p:spPr>
        <p:txBody>
          <a:bodyPr wrap="square" rtlCol="0">
            <a:spAutoFit/>
          </a:bodyPr>
          <a:lstStyle/>
          <a:p>
            <a:r>
              <a:rPr lang="en-US" sz="5400" i="1" baseline="30000" dirty="0" smtClean="0">
                <a:solidFill>
                  <a:srgbClr val="6DA0BD"/>
                </a:solidFill>
              </a:rPr>
              <a:t>21</a:t>
            </a:r>
            <a:r>
              <a:rPr lang="en-US" sz="5400" i="1" dirty="0" smtClean="0">
                <a:solidFill>
                  <a:srgbClr val="6DA0BD"/>
                </a:solidFill>
              </a:rPr>
              <a:t> </a:t>
            </a:r>
            <a:r>
              <a:rPr lang="en-US" sz="5400" i="1" dirty="0">
                <a:solidFill>
                  <a:srgbClr val="6DA0BD"/>
                </a:solidFill>
              </a:rPr>
              <a:t>Jesus replied, “Believe me, dear woman, the time is coming when it will no longer matter whether you worship the Father on this mountain or in Jerusalem. </a:t>
            </a:r>
            <a:br>
              <a:rPr lang="en-US" sz="5400" i="1" dirty="0">
                <a:solidFill>
                  <a:srgbClr val="6DA0BD"/>
                </a:solidFill>
              </a:rPr>
            </a:br>
            <a:endParaRPr lang="en-US" sz="5400" i="1" dirty="0">
              <a:solidFill>
                <a:srgbClr val="6DA0BD"/>
              </a:solidFill>
            </a:endParaRPr>
          </a:p>
        </p:txBody>
      </p:sp>
    </p:spTree>
    <p:extLst>
      <p:ext uri="{BB962C8B-B14F-4D97-AF65-F5344CB8AC3E}">
        <p14:creationId xmlns:p14="http://schemas.microsoft.com/office/powerpoint/2010/main" val="1145130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1074</TotalTime>
  <Words>317</Words>
  <Application>Microsoft Office PowerPoint</Application>
  <PresentationFormat>On-screen Show (4:3)</PresentationFormat>
  <Paragraphs>30</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ＭＳ Ｐゴシック</vt:lpstr>
      <vt:lpstr>ＭＳ Ｐゴシック</vt:lpstr>
      <vt:lpstr>Arial</vt:lpstr>
      <vt:lpstr>Book Antiqua</vt:lpstr>
      <vt:lpstr>Calibri</vt:lpstr>
      <vt:lpstr>Office Theme</vt:lpstr>
      <vt:lpstr>PowerPoint Presentation</vt:lpstr>
      <vt:lpstr>Worship Depends on What you Believe</vt:lpstr>
      <vt:lpstr>Psalm 34:1-3</vt:lpstr>
      <vt:lpstr>Psalm 34:1-3</vt:lpstr>
      <vt:lpstr>Psalm 34:1-3</vt:lpstr>
      <vt:lpstr>Meaningful Worship</vt:lpstr>
      <vt:lpstr>John 4:19-24</vt:lpstr>
      <vt:lpstr>John 4:19-24</vt:lpstr>
      <vt:lpstr>John 4:19-24</vt:lpstr>
      <vt:lpstr>John 4:19-24</vt:lpstr>
      <vt:lpstr>John 4:19-24</vt:lpstr>
      <vt:lpstr>John 4:19-24</vt:lpstr>
      <vt:lpstr>Meaningful Worship</vt:lpstr>
      <vt:lpstr>Theological Coherence</vt:lpstr>
      <vt:lpstr>1 John 4:15-16</vt:lpstr>
      <vt:lpstr>1 John 4:15-16</vt:lpstr>
      <vt:lpstr>Theological Coherence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Juliet Towner</dc:creator>
  <cp:lastModifiedBy>Wendell Brown</cp:lastModifiedBy>
  <cp:revision>97</cp:revision>
  <dcterms:created xsi:type="dcterms:W3CDTF">2012-12-17T21:57:22Z</dcterms:created>
  <dcterms:modified xsi:type="dcterms:W3CDTF">2015-04-12T22:49:31Z</dcterms:modified>
</cp:coreProperties>
</file>