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2" r:id="rId2"/>
    <p:sldId id="316" r:id="rId3"/>
    <p:sldId id="284" r:id="rId4"/>
    <p:sldId id="290" r:id="rId5"/>
    <p:sldId id="322" r:id="rId6"/>
    <p:sldId id="323" r:id="rId7"/>
    <p:sldId id="324" r:id="rId8"/>
    <p:sldId id="325" r:id="rId9"/>
    <p:sldId id="326" r:id="rId10"/>
    <p:sldId id="328" r:id="rId11"/>
    <p:sldId id="304" r:id="rId12"/>
    <p:sldId id="329" r:id="rId13"/>
    <p:sldId id="330" r:id="rId14"/>
    <p:sldId id="286" r:id="rId15"/>
    <p:sldId id="331" r:id="rId16"/>
    <p:sldId id="332" r:id="rId17"/>
    <p:sldId id="333" r:id="rId18"/>
    <p:sldId id="334" r:id="rId19"/>
    <p:sldId id="288" r:id="rId2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A0BD"/>
    <a:srgbClr val="FFFCD7"/>
    <a:srgbClr val="DC946C"/>
    <a:srgbClr val="5E3F3D"/>
    <a:srgbClr val="4A2E2D"/>
    <a:srgbClr val="FFFBD7"/>
    <a:srgbClr val="FFFBD8"/>
    <a:srgbClr val="FFC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08B2A-5D90-47B8-AE69-CF98CD11F9E8}" type="datetimeFigureOut">
              <a:rPr lang="en-US"/>
              <a:pPr>
                <a:defRPr/>
              </a:pPr>
              <a:t>4/18/2015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3122E-A033-40E3-BEA7-C96F4213E52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91379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4C387-F1E2-4054-9F7B-3F19CAF62049}" type="datetimeFigureOut">
              <a:rPr lang="en-US"/>
              <a:pPr>
                <a:defRPr/>
              </a:pPr>
              <a:t>4/18/2015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BFE50-F2C3-42CF-8013-038818E0C35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6020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2141D-CB30-40CE-9053-E64A0F179EE2}" type="datetimeFigureOut">
              <a:rPr lang="en-US"/>
              <a:pPr>
                <a:defRPr/>
              </a:pPr>
              <a:t>4/18/2015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C485B-2985-43FD-A08B-67F37821BB0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5085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BC36A-40B2-49F9-83AA-B7AC095F5304}" type="datetimeFigureOut">
              <a:rPr lang="en-US"/>
              <a:pPr>
                <a:defRPr/>
              </a:pPr>
              <a:t>4/18/2015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0482A-6715-4728-B22A-149489D2A34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126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A36BF-DF99-405E-BCB1-42263A77944A}" type="datetimeFigureOut">
              <a:rPr lang="en-US"/>
              <a:pPr>
                <a:defRPr/>
              </a:pPr>
              <a:t>4/18/2015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10F2B-3C49-4904-9123-9F477247D13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05087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EF2DA-A65F-4CDD-85EC-10CF8C53DF3E}" type="datetimeFigureOut">
              <a:rPr lang="en-US"/>
              <a:pPr>
                <a:defRPr/>
              </a:pPr>
              <a:t>4/18/2015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29523-FA81-463F-9CBB-B879CDF7CEB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7084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74A1E-EB3A-434E-9B0F-83F1C0FA0EC9}" type="datetimeFigureOut">
              <a:rPr lang="en-US"/>
              <a:pPr>
                <a:defRPr/>
              </a:pPr>
              <a:t>4/18/2015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39D78-8E1A-4BF1-8194-4282B6A70F4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0157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31CEF-4D8E-4883-A619-C2355A83AA57}" type="datetimeFigureOut">
              <a:rPr lang="en-US"/>
              <a:pPr>
                <a:defRPr/>
              </a:pPr>
              <a:t>4/18/2015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C4CDE-6DB7-4949-BDD4-5FA74465FF3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7917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44F0A-3E3C-489D-A7A0-5DF3CBD7B667}" type="datetimeFigureOut">
              <a:rPr lang="en-US"/>
              <a:pPr>
                <a:defRPr/>
              </a:pPr>
              <a:t>4/18/2015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6ECA7-EFE5-4274-8E25-9B73A6121BC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61957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549E0-9910-4AFF-9F71-680B5653CF8C}" type="datetimeFigureOut">
              <a:rPr lang="en-US"/>
              <a:pPr>
                <a:defRPr/>
              </a:pPr>
              <a:t>4/18/2015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6D017-9EE6-4677-81D1-78C425CD4CF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57006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2CF62-CA46-4E0F-8602-F181EE73FA25}" type="datetimeFigureOut">
              <a:rPr lang="en-US"/>
              <a:pPr>
                <a:defRPr/>
              </a:pPr>
              <a:t>4/18/2015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08E4B-A694-476E-9DDB-10D9708FA32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2740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623C55CF-1EF4-4082-BE9C-FAB4719083D0}" type="datetimeFigureOut">
              <a:rPr lang="en-US"/>
              <a:pPr>
                <a:defRPr/>
              </a:pPr>
              <a:t>4/18/2015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3782940-F362-4FFC-B397-BEB2D4E1C49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12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2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2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2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2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12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12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12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12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12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" t="983" r="1344" b="2503"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922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0" y="6202496"/>
            <a:ext cx="9143999" cy="65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1" y="9969"/>
            <a:ext cx="9143999" cy="111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54821"/>
            <a:ext cx="9055864" cy="1143000"/>
          </a:xfrm>
        </p:spPr>
        <p:txBody>
          <a:bodyPr/>
          <a:lstStyle/>
          <a:p>
            <a:r>
              <a:rPr lang="en-US" sz="5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Transformational Leadership</a:t>
            </a:r>
            <a:endParaRPr lang="en-US" sz="54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1026" name="Picture 2" descr="http://nazarene.org/sites/default/files/essentials/artwork/watercolor-microphone%20gu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9" t="23901" r="12627" b="25531"/>
          <a:stretch/>
        </p:blipFill>
        <p:spPr bwMode="auto">
          <a:xfrm>
            <a:off x="798523" y="1374972"/>
            <a:ext cx="7546951" cy="475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77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0" y="6202496"/>
            <a:ext cx="9143999" cy="65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1" y="9969"/>
            <a:ext cx="9143999" cy="111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573"/>
            <a:ext cx="9143999" cy="1143000"/>
          </a:xfrm>
        </p:spPr>
        <p:txBody>
          <a:bodyPr/>
          <a:lstStyle/>
          <a:p>
            <a:r>
              <a:rPr lang="en-US" sz="60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Proverbs 29:18</a:t>
            </a:r>
            <a:endParaRPr lang="en-US" sz="60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252" y="1509311"/>
            <a:ext cx="88134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baseline="30000" dirty="0" smtClean="0">
                <a:solidFill>
                  <a:srgbClr val="6DA0BD"/>
                </a:solidFill>
              </a:rPr>
              <a:t>18</a:t>
            </a:r>
            <a:r>
              <a:rPr lang="en-US" sz="5400" i="1" dirty="0" smtClean="0">
                <a:solidFill>
                  <a:srgbClr val="6DA0BD"/>
                </a:solidFill>
              </a:rPr>
              <a:t> </a:t>
            </a:r>
            <a:r>
              <a:rPr lang="en-US" sz="5400" i="1" dirty="0">
                <a:solidFill>
                  <a:srgbClr val="6DA0BD"/>
                </a:solidFill>
              </a:rPr>
              <a:t>Where there is no vision the people perish…</a:t>
            </a:r>
            <a:endParaRPr lang="en-US" sz="5400" i="1" dirty="0">
              <a:solidFill>
                <a:srgbClr val="6DA0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34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0" y="6202496"/>
            <a:ext cx="9143999" cy="65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1" y="9969"/>
            <a:ext cx="9143999" cy="111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573"/>
            <a:ext cx="9143999" cy="1143000"/>
          </a:xfrm>
        </p:spPr>
        <p:txBody>
          <a:bodyPr/>
          <a:lstStyle/>
          <a:p>
            <a:r>
              <a:rPr lang="en-US" sz="60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Habakkuk 2:2</a:t>
            </a:r>
            <a:endParaRPr lang="en-US" sz="60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252" y="1509311"/>
            <a:ext cx="88134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baseline="30000" dirty="0">
                <a:solidFill>
                  <a:srgbClr val="6DA0BD"/>
                </a:solidFill>
              </a:rPr>
              <a:t>2</a:t>
            </a:r>
            <a:r>
              <a:rPr lang="en-US" sz="5400" i="1" dirty="0" smtClean="0">
                <a:solidFill>
                  <a:srgbClr val="6DA0BD"/>
                </a:solidFill>
              </a:rPr>
              <a:t> </a:t>
            </a:r>
            <a:r>
              <a:rPr lang="en-US" sz="5400" i="1" dirty="0">
                <a:solidFill>
                  <a:srgbClr val="6DA0BD"/>
                </a:solidFill>
              </a:rPr>
              <a:t>“Write down the revelation and make it plain on tablets so that a herald may run with it</a:t>
            </a:r>
            <a:r>
              <a:rPr lang="en-US" sz="5400" i="1" dirty="0" smtClean="0">
                <a:solidFill>
                  <a:srgbClr val="6DA0BD"/>
                </a:solidFill>
              </a:rPr>
              <a:t>.”</a:t>
            </a:r>
            <a:endParaRPr lang="en-US" sz="5400" i="1" dirty="0">
              <a:solidFill>
                <a:srgbClr val="6DA0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3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0" y="6202496"/>
            <a:ext cx="9143999" cy="65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1" y="9969"/>
            <a:ext cx="9143999" cy="111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54821"/>
            <a:ext cx="9055864" cy="1143000"/>
          </a:xfrm>
        </p:spPr>
        <p:txBody>
          <a:bodyPr/>
          <a:lstStyle/>
          <a:p>
            <a:r>
              <a:rPr lang="en-US" sz="5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Transformational Leadership</a:t>
            </a:r>
            <a:endParaRPr lang="en-US" sz="54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1026" name="Picture 2" descr="http://nazarene.org/sites/default/files/essentials/artwork/watercolor-microphone%20gu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9" t="23901" r="12627" b="25531"/>
          <a:stretch/>
        </p:blipFill>
        <p:spPr bwMode="auto">
          <a:xfrm>
            <a:off x="798523" y="1374972"/>
            <a:ext cx="7546951" cy="475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35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0" y="6202496"/>
            <a:ext cx="9143999" cy="65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1" y="9969"/>
            <a:ext cx="9143999" cy="111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17" y="54821"/>
            <a:ext cx="8883148" cy="1143000"/>
          </a:xfrm>
        </p:spPr>
        <p:txBody>
          <a:bodyPr/>
          <a:lstStyle/>
          <a:p>
            <a:r>
              <a:rPr lang="en-US" sz="60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Purposeful Compassion</a:t>
            </a:r>
            <a:endParaRPr lang="en-US" sz="60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2050" name="Picture 2" descr="watercolor-boy-girl.jpg (3417×2700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9" t="16000"/>
          <a:stretch/>
        </p:blipFill>
        <p:spPr bwMode="auto">
          <a:xfrm>
            <a:off x="1073149" y="1225573"/>
            <a:ext cx="6997700" cy="488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8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0" y="6202496"/>
            <a:ext cx="9143999" cy="65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1" y="9969"/>
            <a:ext cx="9143999" cy="111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573"/>
            <a:ext cx="9143999" cy="1143000"/>
          </a:xfrm>
        </p:spPr>
        <p:txBody>
          <a:bodyPr/>
          <a:lstStyle/>
          <a:p>
            <a:r>
              <a:rPr lang="en-US" sz="60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1 John 3:16-18</a:t>
            </a:r>
            <a:endParaRPr lang="en-US" sz="60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252" y="1509311"/>
            <a:ext cx="88134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baseline="30000" dirty="0" smtClean="0">
                <a:solidFill>
                  <a:srgbClr val="6DA0BD"/>
                </a:solidFill>
              </a:rPr>
              <a:t>16</a:t>
            </a:r>
            <a:r>
              <a:rPr lang="en-US" sz="5400" i="1" dirty="0" smtClean="0">
                <a:solidFill>
                  <a:srgbClr val="6DA0BD"/>
                </a:solidFill>
              </a:rPr>
              <a:t> This </a:t>
            </a:r>
            <a:r>
              <a:rPr lang="en-US" sz="5400" i="1" dirty="0">
                <a:solidFill>
                  <a:srgbClr val="6DA0BD"/>
                </a:solidFill>
              </a:rPr>
              <a:t>is how we know what love is: Jesus Christ laid down his life for us. And we ought to lay down our lives for our brothers and sisters. </a:t>
            </a:r>
            <a:endParaRPr lang="en-US" sz="5400" i="1" dirty="0">
              <a:solidFill>
                <a:srgbClr val="6DA0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87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0" y="6202496"/>
            <a:ext cx="9143999" cy="65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1" y="9969"/>
            <a:ext cx="9143999" cy="111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573"/>
            <a:ext cx="9143999" cy="1143000"/>
          </a:xfrm>
        </p:spPr>
        <p:txBody>
          <a:bodyPr/>
          <a:lstStyle/>
          <a:p>
            <a:r>
              <a:rPr lang="en-US" sz="60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1 John 3:16-18</a:t>
            </a:r>
            <a:endParaRPr lang="en-US" sz="60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252" y="1509311"/>
            <a:ext cx="88134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baseline="30000" dirty="0" smtClean="0">
                <a:solidFill>
                  <a:srgbClr val="6DA0BD"/>
                </a:solidFill>
              </a:rPr>
              <a:t>17</a:t>
            </a:r>
            <a:r>
              <a:rPr lang="en-US" sz="5400" i="1" dirty="0" smtClean="0">
                <a:solidFill>
                  <a:srgbClr val="6DA0BD"/>
                </a:solidFill>
              </a:rPr>
              <a:t> </a:t>
            </a:r>
            <a:r>
              <a:rPr lang="en-US" sz="5400" i="1" dirty="0">
                <a:solidFill>
                  <a:srgbClr val="6DA0BD"/>
                </a:solidFill>
              </a:rPr>
              <a:t>If anyone has material possessions and sees a brother or sister in need but has no pity on them, how can the love of God be in that person? </a:t>
            </a:r>
            <a:endParaRPr lang="en-US" sz="5400" i="1" dirty="0">
              <a:solidFill>
                <a:srgbClr val="6DA0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52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0" y="6202496"/>
            <a:ext cx="9143999" cy="65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1" y="9969"/>
            <a:ext cx="9143999" cy="111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573"/>
            <a:ext cx="9143999" cy="1143000"/>
          </a:xfrm>
        </p:spPr>
        <p:txBody>
          <a:bodyPr/>
          <a:lstStyle/>
          <a:p>
            <a:r>
              <a:rPr lang="en-US" sz="60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1 John 3:16-18</a:t>
            </a:r>
            <a:endParaRPr lang="en-US" sz="60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252" y="1509311"/>
            <a:ext cx="88134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baseline="30000" dirty="0" smtClean="0">
                <a:solidFill>
                  <a:srgbClr val="6DA0BD"/>
                </a:solidFill>
              </a:rPr>
              <a:t>18</a:t>
            </a:r>
            <a:r>
              <a:rPr lang="en-US" sz="5400" i="1" dirty="0" smtClean="0">
                <a:solidFill>
                  <a:srgbClr val="6DA0BD"/>
                </a:solidFill>
              </a:rPr>
              <a:t> </a:t>
            </a:r>
            <a:r>
              <a:rPr lang="en-US" sz="5400" i="1" dirty="0">
                <a:solidFill>
                  <a:srgbClr val="6DA0BD"/>
                </a:solidFill>
              </a:rPr>
              <a:t>Dear children, let us not love with words or speech but with actions and in truth.</a:t>
            </a:r>
            <a:endParaRPr lang="en-US" sz="5400" i="1" dirty="0">
              <a:solidFill>
                <a:srgbClr val="6DA0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98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0" y="6202496"/>
            <a:ext cx="9143999" cy="65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1" y="9969"/>
            <a:ext cx="9143999" cy="111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17" y="54821"/>
            <a:ext cx="8883148" cy="1143000"/>
          </a:xfrm>
        </p:spPr>
        <p:txBody>
          <a:bodyPr/>
          <a:lstStyle/>
          <a:p>
            <a:r>
              <a:rPr lang="en-US" sz="60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Purposeful Compassion</a:t>
            </a:r>
            <a:endParaRPr lang="en-US" sz="60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2050" name="Picture 2" descr="watercolor-boy-girl.jpg (3417×2700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9" t="16000"/>
          <a:stretch/>
        </p:blipFill>
        <p:spPr bwMode="auto">
          <a:xfrm>
            <a:off x="1073149" y="1225573"/>
            <a:ext cx="6997700" cy="488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77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" t="983" r="1344" b="2503"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2073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0" y="6202496"/>
            <a:ext cx="9143999" cy="65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1" y="9969"/>
            <a:ext cx="9143999" cy="111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17" y="54821"/>
            <a:ext cx="8883148" cy="1143000"/>
          </a:xfrm>
        </p:spPr>
        <p:txBody>
          <a:bodyPr/>
          <a:lstStyle/>
          <a:p>
            <a:r>
              <a:rPr lang="en-US" sz="60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Advancing the Gospel</a:t>
            </a:r>
            <a:endParaRPr lang="en-US" sz="60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7" name="Picture 2" descr="http://nazarene.org/sites/default/files/essentials/artwork/watercolor-plnu-tr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32755"/>
            <a:ext cx="6896621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5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0" y="6202496"/>
            <a:ext cx="9143999" cy="65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1" y="9969"/>
            <a:ext cx="9143999" cy="111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48262"/>
            <a:ext cx="8788400" cy="1143000"/>
          </a:xfrm>
        </p:spPr>
        <p:txBody>
          <a:bodyPr/>
          <a:lstStyle/>
          <a:p>
            <a:r>
              <a:rPr lang="en-US" sz="60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Church Development</a:t>
            </a:r>
            <a:endParaRPr lang="en-US" sz="60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8" name="Picture 2" descr="http://nazarene.org/sites/default/files/essentials/artwork/watercolor-church-steep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27" y="1229555"/>
            <a:ext cx="8618744" cy="432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83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0" y="6202496"/>
            <a:ext cx="9143999" cy="65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1" y="9969"/>
            <a:ext cx="9143999" cy="111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573"/>
            <a:ext cx="9143999" cy="1143000"/>
          </a:xfrm>
        </p:spPr>
        <p:txBody>
          <a:bodyPr/>
          <a:lstStyle/>
          <a:p>
            <a:r>
              <a:rPr lang="en-US" sz="60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Acts 16:6-10</a:t>
            </a:r>
            <a:endParaRPr lang="en-US" sz="60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252" y="1164406"/>
            <a:ext cx="881349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baseline="30000" dirty="0" smtClean="0">
                <a:solidFill>
                  <a:srgbClr val="6DA0BD"/>
                </a:solidFill>
              </a:rPr>
              <a:t>6</a:t>
            </a:r>
            <a:r>
              <a:rPr lang="en-US" sz="5400" i="1" dirty="0" smtClean="0">
                <a:solidFill>
                  <a:srgbClr val="6DA0BD"/>
                </a:solidFill>
              </a:rPr>
              <a:t> Paul </a:t>
            </a:r>
            <a:r>
              <a:rPr lang="en-US" sz="5400" i="1" dirty="0">
                <a:solidFill>
                  <a:srgbClr val="6DA0BD"/>
                </a:solidFill>
              </a:rPr>
              <a:t>and his companions traveled throughout the region of Phrygia and Galatia, having been kept by the Holy Spirit from preaching the word in the province of Asia.</a:t>
            </a:r>
            <a:endParaRPr lang="en-US" sz="5400" i="1" dirty="0">
              <a:solidFill>
                <a:srgbClr val="6DA0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4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0" y="6202496"/>
            <a:ext cx="9143999" cy="65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1" y="9969"/>
            <a:ext cx="9143999" cy="111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573"/>
            <a:ext cx="9143999" cy="1143000"/>
          </a:xfrm>
        </p:spPr>
        <p:txBody>
          <a:bodyPr/>
          <a:lstStyle/>
          <a:p>
            <a:r>
              <a:rPr lang="en-US" sz="60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Acts 16:6-10</a:t>
            </a:r>
            <a:endParaRPr lang="en-US" sz="60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252" y="1164406"/>
            <a:ext cx="88134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baseline="30000" dirty="0" smtClean="0">
                <a:solidFill>
                  <a:srgbClr val="6DA0BD"/>
                </a:solidFill>
              </a:rPr>
              <a:t>7</a:t>
            </a:r>
            <a:r>
              <a:rPr lang="en-US" sz="5400" i="1" dirty="0" smtClean="0">
                <a:solidFill>
                  <a:srgbClr val="6DA0BD"/>
                </a:solidFill>
              </a:rPr>
              <a:t> When </a:t>
            </a:r>
            <a:r>
              <a:rPr lang="en-US" sz="5400" i="1" dirty="0">
                <a:solidFill>
                  <a:srgbClr val="6DA0BD"/>
                </a:solidFill>
              </a:rPr>
              <a:t>they came to the border of </a:t>
            </a:r>
            <a:r>
              <a:rPr lang="en-US" sz="5400" i="1" dirty="0" err="1">
                <a:solidFill>
                  <a:srgbClr val="6DA0BD"/>
                </a:solidFill>
              </a:rPr>
              <a:t>Mysia</a:t>
            </a:r>
            <a:r>
              <a:rPr lang="en-US" sz="5400" i="1" dirty="0">
                <a:solidFill>
                  <a:srgbClr val="6DA0BD"/>
                </a:solidFill>
              </a:rPr>
              <a:t>, they tried to enter Bithynia, but the Spirit of Jesus would not allow them to.</a:t>
            </a:r>
            <a:endParaRPr lang="en-US" sz="5400" i="1" dirty="0">
              <a:solidFill>
                <a:srgbClr val="6DA0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48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0" y="6202496"/>
            <a:ext cx="9143999" cy="65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1" y="9969"/>
            <a:ext cx="9143999" cy="111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573"/>
            <a:ext cx="9143999" cy="1143000"/>
          </a:xfrm>
        </p:spPr>
        <p:txBody>
          <a:bodyPr/>
          <a:lstStyle/>
          <a:p>
            <a:r>
              <a:rPr lang="en-US" sz="60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Acts 16:6-10</a:t>
            </a:r>
            <a:endParaRPr lang="en-US" sz="60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252" y="1164406"/>
            <a:ext cx="88134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baseline="30000" dirty="0" smtClean="0">
                <a:solidFill>
                  <a:srgbClr val="6DA0BD"/>
                </a:solidFill>
              </a:rPr>
              <a:t>8</a:t>
            </a:r>
            <a:r>
              <a:rPr lang="en-US" sz="5400" i="1" dirty="0" smtClean="0">
                <a:solidFill>
                  <a:srgbClr val="6DA0BD"/>
                </a:solidFill>
              </a:rPr>
              <a:t> So </a:t>
            </a:r>
            <a:r>
              <a:rPr lang="en-US" sz="5400" i="1" dirty="0">
                <a:solidFill>
                  <a:srgbClr val="6DA0BD"/>
                </a:solidFill>
              </a:rPr>
              <a:t>they passed by </a:t>
            </a:r>
            <a:r>
              <a:rPr lang="en-US" sz="5400" i="1" dirty="0" err="1">
                <a:solidFill>
                  <a:srgbClr val="6DA0BD"/>
                </a:solidFill>
              </a:rPr>
              <a:t>Mysia</a:t>
            </a:r>
            <a:r>
              <a:rPr lang="en-US" sz="5400" i="1" dirty="0">
                <a:solidFill>
                  <a:srgbClr val="6DA0BD"/>
                </a:solidFill>
              </a:rPr>
              <a:t> and went down to Troas.</a:t>
            </a:r>
            <a:endParaRPr lang="en-US" sz="5400" i="1" dirty="0">
              <a:solidFill>
                <a:srgbClr val="6DA0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49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0" y="6202496"/>
            <a:ext cx="9143999" cy="65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1" y="9969"/>
            <a:ext cx="9143999" cy="111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573"/>
            <a:ext cx="9143999" cy="1143000"/>
          </a:xfrm>
        </p:spPr>
        <p:txBody>
          <a:bodyPr/>
          <a:lstStyle/>
          <a:p>
            <a:r>
              <a:rPr lang="en-US" sz="60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Acts 16:6-10</a:t>
            </a:r>
            <a:endParaRPr lang="en-US" sz="60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252" y="1164406"/>
            <a:ext cx="88134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baseline="30000" dirty="0" smtClean="0">
                <a:solidFill>
                  <a:srgbClr val="6DA0BD"/>
                </a:solidFill>
              </a:rPr>
              <a:t>9</a:t>
            </a:r>
            <a:r>
              <a:rPr lang="en-US" sz="5400" i="1" dirty="0" smtClean="0">
                <a:solidFill>
                  <a:srgbClr val="6DA0BD"/>
                </a:solidFill>
              </a:rPr>
              <a:t> During </a:t>
            </a:r>
            <a:r>
              <a:rPr lang="en-US" sz="5400" i="1" dirty="0">
                <a:solidFill>
                  <a:srgbClr val="6DA0BD"/>
                </a:solidFill>
              </a:rPr>
              <a:t>the night Paul had a vision of a man of Macedonia standing and begging him, “Come over to Macedonia and help us.” </a:t>
            </a:r>
            <a:endParaRPr lang="en-US" sz="5400" i="1" dirty="0">
              <a:solidFill>
                <a:srgbClr val="6DA0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08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0" y="6202496"/>
            <a:ext cx="9143999" cy="65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1" y="9969"/>
            <a:ext cx="9143999" cy="111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573"/>
            <a:ext cx="9143999" cy="1143000"/>
          </a:xfrm>
        </p:spPr>
        <p:txBody>
          <a:bodyPr/>
          <a:lstStyle/>
          <a:p>
            <a:r>
              <a:rPr lang="en-US" sz="60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Acts 16:6-10</a:t>
            </a:r>
            <a:endParaRPr lang="en-US" sz="60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252" y="1164406"/>
            <a:ext cx="881349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baseline="30000" dirty="0" smtClean="0">
                <a:solidFill>
                  <a:srgbClr val="6DA0BD"/>
                </a:solidFill>
              </a:rPr>
              <a:t>10</a:t>
            </a:r>
            <a:r>
              <a:rPr lang="en-US" sz="5400" i="1" dirty="0" smtClean="0">
                <a:solidFill>
                  <a:srgbClr val="6DA0BD"/>
                </a:solidFill>
              </a:rPr>
              <a:t> After </a:t>
            </a:r>
            <a:r>
              <a:rPr lang="en-US" sz="5400" i="1" dirty="0">
                <a:solidFill>
                  <a:srgbClr val="6DA0BD"/>
                </a:solidFill>
              </a:rPr>
              <a:t>Paul had seen the vision, we got ready at once to leave for Macedonia, concluding that God had called us to preach the gospel to them.</a:t>
            </a:r>
            <a:endParaRPr lang="en-US" sz="5400" i="1" dirty="0">
              <a:solidFill>
                <a:srgbClr val="6DA0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07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0" y="6202496"/>
            <a:ext cx="9143999" cy="65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1" y="9969"/>
            <a:ext cx="9143999" cy="111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48262"/>
            <a:ext cx="8788400" cy="1143000"/>
          </a:xfrm>
        </p:spPr>
        <p:txBody>
          <a:bodyPr/>
          <a:lstStyle/>
          <a:p>
            <a:r>
              <a:rPr lang="en-US" sz="60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Church Development</a:t>
            </a:r>
            <a:endParaRPr lang="en-US" sz="60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8" name="Picture 2" descr="http://nazarene.org/sites/default/files/essentials/artwork/watercolor-church-steep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27" y="1229555"/>
            <a:ext cx="8618744" cy="432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57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</TotalTime>
  <Words>281</Words>
  <Application>Microsoft Office PowerPoint</Application>
  <PresentationFormat>On-screen Show (4:3)</PresentationFormat>
  <Paragraphs>27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MS PGothic</vt:lpstr>
      <vt:lpstr>MS PGothic</vt:lpstr>
      <vt:lpstr>Arial</vt:lpstr>
      <vt:lpstr>Book Antiqua</vt:lpstr>
      <vt:lpstr>Calibri</vt:lpstr>
      <vt:lpstr>Office Theme</vt:lpstr>
      <vt:lpstr>PowerPoint Presentation</vt:lpstr>
      <vt:lpstr>Advancing the Gospel</vt:lpstr>
      <vt:lpstr>Church Development</vt:lpstr>
      <vt:lpstr>Acts 16:6-10</vt:lpstr>
      <vt:lpstr>Acts 16:6-10</vt:lpstr>
      <vt:lpstr>Acts 16:6-10</vt:lpstr>
      <vt:lpstr>Acts 16:6-10</vt:lpstr>
      <vt:lpstr>Acts 16:6-10</vt:lpstr>
      <vt:lpstr>Church Development</vt:lpstr>
      <vt:lpstr>Transformational Leadership</vt:lpstr>
      <vt:lpstr>Proverbs 29:18</vt:lpstr>
      <vt:lpstr>Habakkuk 2:2</vt:lpstr>
      <vt:lpstr>Transformational Leadership</vt:lpstr>
      <vt:lpstr>Purposeful Compassion</vt:lpstr>
      <vt:lpstr>1 John 3:16-18</vt:lpstr>
      <vt:lpstr>1 John 3:16-18</vt:lpstr>
      <vt:lpstr>1 John 3:16-18</vt:lpstr>
      <vt:lpstr>Purposeful Compassion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Juliet Towner</dc:creator>
  <cp:lastModifiedBy>Wendell Brown</cp:lastModifiedBy>
  <cp:revision>104</cp:revision>
  <dcterms:created xsi:type="dcterms:W3CDTF">2012-12-17T21:57:22Z</dcterms:created>
  <dcterms:modified xsi:type="dcterms:W3CDTF">2015-04-18T19:24:57Z</dcterms:modified>
</cp:coreProperties>
</file>