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2" r:id="rId2"/>
    <p:sldId id="316" r:id="rId3"/>
    <p:sldId id="284" r:id="rId4"/>
    <p:sldId id="290" r:id="rId5"/>
    <p:sldId id="322" r:id="rId6"/>
    <p:sldId id="335" r:id="rId7"/>
    <p:sldId id="336" r:id="rId8"/>
    <p:sldId id="337" r:id="rId9"/>
    <p:sldId id="338" r:id="rId10"/>
    <p:sldId id="304" r:id="rId11"/>
    <p:sldId id="339" r:id="rId12"/>
    <p:sldId id="288" r:id="rId13"/>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A0BD"/>
    <a:srgbClr val="FFFCD7"/>
    <a:srgbClr val="DC946C"/>
    <a:srgbClr val="5E3F3D"/>
    <a:srgbClr val="4A2E2D"/>
    <a:srgbClr val="FFFBD7"/>
    <a:srgbClr val="FFFBD8"/>
    <a:srgbClr val="FFC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5" d="100"/>
          <a:sy n="75" d="100"/>
        </p:scale>
        <p:origin x="2634" y="85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B508B2A-5D90-47B8-AE69-CF98CD11F9E8}" type="datetimeFigureOut">
              <a:rPr lang="en-US"/>
              <a:pPr>
                <a:defRPr/>
              </a:pPr>
              <a:t>4/18/2015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063122E-A033-40E3-BEA7-C96F4213E521}" type="slidenum">
              <a:rPr lang="en-US" altLang="en-US"/>
              <a:pPr>
                <a:defRPr/>
              </a:pPr>
              <a:t>‹#›</a:t>
            </a:fld>
            <a:endParaRPr lang="en-US" altLang="en-US" dirty="0"/>
          </a:p>
        </p:txBody>
      </p:sp>
    </p:spTree>
    <p:extLst>
      <p:ext uri="{BB962C8B-B14F-4D97-AF65-F5344CB8AC3E}">
        <p14:creationId xmlns:p14="http://schemas.microsoft.com/office/powerpoint/2010/main" val="239137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34C387-F1E2-4054-9F7B-3F19CAF62049}" type="datetimeFigureOut">
              <a:rPr lang="en-US"/>
              <a:pPr>
                <a:defRPr/>
              </a:pPr>
              <a:t>4/18/2015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71BFE50-F2C3-42CF-8013-038818E0C35B}" type="slidenum">
              <a:rPr lang="en-US" altLang="en-US"/>
              <a:pPr>
                <a:defRPr/>
              </a:pPr>
              <a:t>‹#›</a:t>
            </a:fld>
            <a:endParaRPr lang="en-US" altLang="en-US" dirty="0"/>
          </a:p>
        </p:txBody>
      </p:sp>
    </p:spTree>
    <p:extLst>
      <p:ext uri="{BB962C8B-B14F-4D97-AF65-F5344CB8AC3E}">
        <p14:creationId xmlns:p14="http://schemas.microsoft.com/office/powerpoint/2010/main" val="1860201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9B2141D-CB30-40CE-9053-E64A0F179EE2}" type="datetimeFigureOut">
              <a:rPr lang="en-US"/>
              <a:pPr>
                <a:defRPr/>
              </a:pPr>
              <a:t>4/18/2015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5BC485B-2985-43FD-A08B-67F37821BB04}" type="slidenum">
              <a:rPr lang="en-US" altLang="en-US"/>
              <a:pPr>
                <a:defRPr/>
              </a:pPr>
              <a:t>‹#›</a:t>
            </a:fld>
            <a:endParaRPr lang="en-US" altLang="en-US" dirty="0"/>
          </a:p>
        </p:txBody>
      </p:sp>
    </p:spTree>
    <p:extLst>
      <p:ext uri="{BB962C8B-B14F-4D97-AF65-F5344CB8AC3E}">
        <p14:creationId xmlns:p14="http://schemas.microsoft.com/office/powerpoint/2010/main" val="2955085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ABC36A-40B2-49F9-83AA-B7AC095F5304}" type="datetimeFigureOut">
              <a:rPr lang="en-US"/>
              <a:pPr>
                <a:defRPr/>
              </a:pPr>
              <a:t>4/18/2015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7D0482A-6715-4728-B22A-149489D2A34B}" type="slidenum">
              <a:rPr lang="en-US" altLang="en-US"/>
              <a:pPr>
                <a:defRPr/>
              </a:pPr>
              <a:t>‹#›</a:t>
            </a:fld>
            <a:endParaRPr lang="en-US" altLang="en-US" dirty="0"/>
          </a:p>
        </p:txBody>
      </p:sp>
    </p:spTree>
    <p:extLst>
      <p:ext uri="{BB962C8B-B14F-4D97-AF65-F5344CB8AC3E}">
        <p14:creationId xmlns:p14="http://schemas.microsoft.com/office/powerpoint/2010/main" val="7112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6BA36BF-DF99-405E-BCB1-42263A77944A}" type="datetimeFigureOut">
              <a:rPr lang="en-US"/>
              <a:pPr>
                <a:defRPr/>
              </a:pPr>
              <a:t>4/18/2015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8210F2B-3C49-4904-9123-9F477247D139}" type="slidenum">
              <a:rPr lang="en-US" altLang="en-US"/>
              <a:pPr>
                <a:defRPr/>
              </a:pPr>
              <a:t>‹#›</a:t>
            </a:fld>
            <a:endParaRPr lang="en-US" altLang="en-US" dirty="0"/>
          </a:p>
        </p:txBody>
      </p:sp>
    </p:spTree>
    <p:extLst>
      <p:ext uri="{BB962C8B-B14F-4D97-AF65-F5344CB8AC3E}">
        <p14:creationId xmlns:p14="http://schemas.microsoft.com/office/powerpoint/2010/main" val="2905087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9AEF2DA-A65F-4CDD-85EC-10CF8C53DF3E}" type="datetimeFigureOut">
              <a:rPr lang="en-US"/>
              <a:pPr>
                <a:defRPr/>
              </a:pPr>
              <a:t>4/18/2015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F329523-FA81-463F-9CBB-B879CDF7CEBB}" type="slidenum">
              <a:rPr lang="en-US" altLang="en-US"/>
              <a:pPr>
                <a:defRPr/>
              </a:pPr>
              <a:t>‹#›</a:t>
            </a:fld>
            <a:endParaRPr lang="en-US" altLang="en-US" dirty="0"/>
          </a:p>
        </p:txBody>
      </p:sp>
    </p:spTree>
    <p:extLst>
      <p:ext uri="{BB962C8B-B14F-4D97-AF65-F5344CB8AC3E}">
        <p14:creationId xmlns:p14="http://schemas.microsoft.com/office/powerpoint/2010/main" val="3337084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5F74A1E-EB3A-434E-9B0F-83F1C0FA0EC9}" type="datetimeFigureOut">
              <a:rPr lang="en-US"/>
              <a:pPr>
                <a:defRPr/>
              </a:pPr>
              <a:t>4/18/2015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17439D78-8E1A-4BF1-8194-4282B6A70F44}" type="slidenum">
              <a:rPr lang="en-US" altLang="en-US"/>
              <a:pPr>
                <a:defRPr/>
              </a:pPr>
              <a:t>‹#›</a:t>
            </a:fld>
            <a:endParaRPr lang="en-US" altLang="en-US" dirty="0"/>
          </a:p>
        </p:txBody>
      </p:sp>
    </p:spTree>
    <p:extLst>
      <p:ext uri="{BB962C8B-B14F-4D97-AF65-F5344CB8AC3E}">
        <p14:creationId xmlns:p14="http://schemas.microsoft.com/office/powerpoint/2010/main" val="1660157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4131CEF-4D8E-4883-A619-C2355A83AA57}" type="datetimeFigureOut">
              <a:rPr lang="en-US"/>
              <a:pPr>
                <a:defRPr/>
              </a:pPr>
              <a:t>4/18/2015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F3C4CDE-6DB7-4949-BDD4-5FA74465FF32}" type="slidenum">
              <a:rPr lang="en-US" altLang="en-US"/>
              <a:pPr>
                <a:defRPr/>
              </a:pPr>
              <a:t>‹#›</a:t>
            </a:fld>
            <a:endParaRPr lang="en-US" altLang="en-US" dirty="0"/>
          </a:p>
        </p:txBody>
      </p:sp>
    </p:spTree>
    <p:extLst>
      <p:ext uri="{BB962C8B-B14F-4D97-AF65-F5344CB8AC3E}">
        <p14:creationId xmlns:p14="http://schemas.microsoft.com/office/powerpoint/2010/main" val="4207917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5D44F0A-3E3C-489D-A7A0-5DF3CBD7B667}" type="datetimeFigureOut">
              <a:rPr lang="en-US"/>
              <a:pPr>
                <a:defRPr/>
              </a:pPr>
              <a:t>4/18/2015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F6ECA7-EFE5-4274-8E25-9B73A6121BCC}" type="slidenum">
              <a:rPr lang="en-US" altLang="en-US"/>
              <a:pPr>
                <a:defRPr/>
              </a:pPr>
              <a:t>‹#›</a:t>
            </a:fld>
            <a:endParaRPr lang="en-US" altLang="en-US" dirty="0"/>
          </a:p>
        </p:txBody>
      </p:sp>
    </p:spTree>
    <p:extLst>
      <p:ext uri="{BB962C8B-B14F-4D97-AF65-F5344CB8AC3E}">
        <p14:creationId xmlns:p14="http://schemas.microsoft.com/office/powerpoint/2010/main" val="861957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7549E0-9910-4AFF-9F71-680B5653CF8C}" type="datetimeFigureOut">
              <a:rPr lang="en-US"/>
              <a:pPr>
                <a:defRPr/>
              </a:pPr>
              <a:t>4/18/2015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986D017-9EE6-4677-81D1-78C425CD4CF2}" type="slidenum">
              <a:rPr lang="en-US" altLang="en-US"/>
              <a:pPr>
                <a:defRPr/>
              </a:pPr>
              <a:t>‹#›</a:t>
            </a:fld>
            <a:endParaRPr lang="en-US" altLang="en-US" dirty="0"/>
          </a:p>
        </p:txBody>
      </p:sp>
    </p:spTree>
    <p:extLst>
      <p:ext uri="{BB962C8B-B14F-4D97-AF65-F5344CB8AC3E}">
        <p14:creationId xmlns:p14="http://schemas.microsoft.com/office/powerpoint/2010/main" val="1557006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0E2CF62-CA46-4E0F-8602-F181EE73FA25}" type="datetimeFigureOut">
              <a:rPr lang="en-US"/>
              <a:pPr>
                <a:defRPr/>
              </a:pPr>
              <a:t>4/18/2015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5B08E4B-A694-476E-9DDB-10D9708FA326}" type="slidenum">
              <a:rPr lang="en-US" altLang="en-US"/>
              <a:pPr>
                <a:defRPr/>
              </a:pPr>
              <a:t>‹#›</a:t>
            </a:fld>
            <a:endParaRPr lang="en-US" altLang="en-US" dirty="0"/>
          </a:p>
        </p:txBody>
      </p:sp>
    </p:spTree>
    <p:extLst>
      <p:ext uri="{BB962C8B-B14F-4D97-AF65-F5344CB8AC3E}">
        <p14:creationId xmlns:p14="http://schemas.microsoft.com/office/powerpoint/2010/main" val="772740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ea typeface="MS PGothic" pitchFamily="34" charset="-128"/>
              </a:defRPr>
            </a:lvl1pPr>
          </a:lstStyle>
          <a:p>
            <a:pPr>
              <a:defRPr/>
            </a:pPr>
            <a:fld id="{623C55CF-1EF4-4082-BE9C-FAB4719083D0}" type="datetimeFigureOut">
              <a:rPr lang="en-US"/>
              <a:pPr>
                <a:defRPr/>
              </a:pPr>
              <a:t>4/18/2015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3782940-F362-4FFC-B397-BEB2D4E1C49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2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2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2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2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2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2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2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2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2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2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200" t="983" r="1344" b="2503"/>
          <a:stretch/>
        </p:blipFill>
        <p:spPr>
          <a:xfrm>
            <a:off x="0" y="0"/>
            <a:ext cx="9144000" cy="6858000"/>
          </a:xfrm>
        </p:spPr>
      </p:pic>
    </p:spTree>
    <p:extLst>
      <p:ext uri="{BB962C8B-B14F-4D97-AF65-F5344CB8AC3E}">
        <p14:creationId xmlns:p14="http://schemas.microsoft.com/office/powerpoint/2010/main" val="369228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0" y="6202496"/>
            <a:ext cx="9143999" cy="6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1" y="9969"/>
            <a:ext cx="9143999" cy="11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 y="-1573"/>
            <a:ext cx="9143999" cy="1143000"/>
          </a:xfrm>
        </p:spPr>
        <p:txBody>
          <a:bodyPr/>
          <a:lstStyle/>
          <a:p>
            <a:r>
              <a:rPr lang="en-US" sz="6000" dirty="0" smtClean="0">
                <a:solidFill>
                  <a:schemeClr val="bg1"/>
                </a:solidFill>
                <a:latin typeface="Book Antiqua" panose="02040602050305030304" pitchFamily="18" charset="0"/>
              </a:rPr>
              <a:t>1 John 4:4</a:t>
            </a:r>
            <a:endParaRPr lang="en-US" sz="6000" dirty="0">
              <a:solidFill>
                <a:schemeClr val="bg1"/>
              </a:solidFill>
              <a:latin typeface="Book Antiqua" panose="02040602050305030304" pitchFamily="18" charset="0"/>
            </a:endParaRPr>
          </a:p>
        </p:txBody>
      </p:sp>
      <p:sp>
        <p:nvSpPr>
          <p:cNvPr id="3" name="TextBox 2"/>
          <p:cNvSpPr txBox="1"/>
          <p:nvPr/>
        </p:nvSpPr>
        <p:spPr>
          <a:xfrm>
            <a:off x="165252" y="1509311"/>
            <a:ext cx="8813494" cy="2585323"/>
          </a:xfrm>
          <a:prstGeom prst="rect">
            <a:avLst/>
          </a:prstGeom>
          <a:noFill/>
        </p:spPr>
        <p:txBody>
          <a:bodyPr wrap="square" rtlCol="0">
            <a:spAutoFit/>
          </a:bodyPr>
          <a:lstStyle/>
          <a:p>
            <a:r>
              <a:rPr lang="en-US" sz="5400" i="1" baseline="30000" dirty="0">
                <a:solidFill>
                  <a:srgbClr val="6DA0BD"/>
                </a:solidFill>
              </a:rPr>
              <a:t>4</a:t>
            </a:r>
            <a:r>
              <a:rPr lang="en-US" sz="5400" i="1" dirty="0" smtClean="0">
                <a:solidFill>
                  <a:srgbClr val="6DA0BD"/>
                </a:solidFill>
              </a:rPr>
              <a:t> </a:t>
            </a:r>
            <a:r>
              <a:rPr lang="en-US" sz="5400" i="1" dirty="0">
                <a:solidFill>
                  <a:srgbClr val="6DA0BD"/>
                </a:solidFill>
              </a:rPr>
              <a:t>“…the one who is in you is greater than the one who is in the world.”</a:t>
            </a:r>
            <a:endParaRPr lang="en-US" sz="5400" i="1" dirty="0">
              <a:solidFill>
                <a:srgbClr val="6DA0BD"/>
              </a:solidFill>
            </a:endParaRPr>
          </a:p>
        </p:txBody>
      </p:sp>
    </p:spTree>
    <p:extLst>
      <p:ext uri="{BB962C8B-B14F-4D97-AF65-F5344CB8AC3E}">
        <p14:creationId xmlns:p14="http://schemas.microsoft.com/office/powerpoint/2010/main" val="1301347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nazarene.org/sites/default/files/essentials/artwork/Essentials-Dec%2023-II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570" y="394845"/>
            <a:ext cx="5995441" cy="6628857"/>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38937" t="21737" r="1344" b="76070"/>
          <a:stretch/>
        </p:blipFill>
        <p:spPr bwMode="auto">
          <a:xfrm>
            <a:off x="0" y="6202496"/>
            <a:ext cx="9143999" cy="6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38937" t="21737" r="1344" b="76070"/>
          <a:stretch/>
        </p:blipFill>
        <p:spPr bwMode="auto">
          <a:xfrm>
            <a:off x="1" y="9969"/>
            <a:ext cx="9143999" cy="11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2717" y="54821"/>
            <a:ext cx="8883148" cy="1143000"/>
          </a:xfrm>
        </p:spPr>
        <p:txBody>
          <a:bodyPr/>
          <a:lstStyle/>
          <a:p>
            <a:r>
              <a:rPr lang="en-US" sz="6000" dirty="0" smtClean="0">
                <a:solidFill>
                  <a:schemeClr val="bg1"/>
                </a:solidFill>
                <a:latin typeface="Book Antiqua" panose="02040602050305030304" pitchFamily="18" charset="0"/>
              </a:rPr>
              <a:t>Life</a:t>
            </a:r>
            <a:endParaRPr lang="en-US" sz="6000"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1726960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200" t="983" r="1344" b="2503"/>
          <a:stretch/>
        </p:blipFill>
        <p:spPr>
          <a:xfrm>
            <a:off x="0" y="0"/>
            <a:ext cx="9144000" cy="6858000"/>
          </a:xfrm>
        </p:spPr>
      </p:pic>
    </p:spTree>
    <p:extLst>
      <p:ext uri="{BB962C8B-B14F-4D97-AF65-F5344CB8AC3E}">
        <p14:creationId xmlns:p14="http://schemas.microsoft.com/office/powerpoint/2010/main" val="2620733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nazarene.org/sites/default/files/essentials/artwork/Essentials-Dec%2023-II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570" y="394845"/>
            <a:ext cx="5995441" cy="6628857"/>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38937" t="21737" r="1344" b="76070"/>
          <a:stretch/>
        </p:blipFill>
        <p:spPr bwMode="auto">
          <a:xfrm>
            <a:off x="0" y="6202496"/>
            <a:ext cx="9143999" cy="6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38937" t="21737" r="1344" b="76070"/>
          <a:stretch/>
        </p:blipFill>
        <p:spPr bwMode="auto">
          <a:xfrm>
            <a:off x="1" y="9969"/>
            <a:ext cx="9143999" cy="11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2717" y="54821"/>
            <a:ext cx="8883148" cy="1143000"/>
          </a:xfrm>
        </p:spPr>
        <p:txBody>
          <a:bodyPr/>
          <a:lstStyle/>
          <a:p>
            <a:r>
              <a:rPr lang="en-US" sz="6000" dirty="0" smtClean="0">
                <a:solidFill>
                  <a:schemeClr val="bg1"/>
                </a:solidFill>
                <a:latin typeface="Book Antiqua" panose="02040602050305030304" pitchFamily="18" charset="0"/>
              </a:rPr>
              <a:t>Theology in Life</a:t>
            </a:r>
            <a:endParaRPr lang="en-US" sz="6000"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93151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0" y="6202496"/>
            <a:ext cx="9143999" cy="6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1" y="9969"/>
            <a:ext cx="9143999" cy="11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15900" y="48262"/>
            <a:ext cx="8788400" cy="1143000"/>
          </a:xfrm>
        </p:spPr>
        <p:txBody>
          <a:bodyPr/>
          <a:lstStyle/>
          <a:p>
            <a:r>
              <a:rPr lang="en-US" sz="6000" dirty="0" smtClean="0">
                <a:solidFill>
                  <a:schemeClr val="bg1"/>
                </a:solidFill>
                <a:latin typeface="Book Antiqua" panose="02040602050305030304" pitchFamily="18" charset="0"/>
              </a:rPr>
              <a:t>Theology</a:t>
            </a:r>
            <a:endParaRPr lang="en-US" sz="6000" dirty="0">
              <a:solidFill>
                <a:schemeClr val="bg1"/>
              </a:solidFill>
              <a:latin typeface="Book Antiqua" panose="02040602050305030304" pitchFamily="18" charset="0"/>
            </a:endParaRPr>
          </a:p>
        </p:txBody>
      </p:sp>
      <p:pic>
        <p:nvPicPr>
          <p:cNvPr id="2050" name="Picture 2" descr="http://nazarene.org/sites/default/files/essentials/artwork/watercolor-wom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350" y="1167259"/>
            <a:ext cx="6667499" cy="4928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831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0" y="6202496"/>
            <a:ext cx="9143999" cy="6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1" y="9969"/>
            <a:ext cx="9143999" cy="11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 y="-1573"/>
            <a:ext cx="9143999" cy="1143000"/>
          </a:xfrm>
        </p:spPr>
        <p:txBody>
          <a:bodyPr/>
          <a:lstStyle/>
          <a:p>
            <a:r>
              <a:rPr lang="en-US" sz="6000" dirty="0" smtClean="0">
                <a:solidFill>
                  <a:schemeClr val="bg1"/>
                </a:solidFill>
                <a:latin typeface="Book Antiqua" panose="02040602050305030304" pitchFamily="18" charset="0"/>
              </a:rPr>
              <a:t>Romans 5:6</a:t>
            </a:r>
            <a:endParaRPr lang="en-US" sz="6000" dirty="0">
              <a:solidFill>
                <a:schemeClr val="bg1"/>
              </a:solidFill>
              <a:latin typeface="Book Antiqua" panose="02040602050305030304" pitchFamily="18" charset="0"/>
            </a:endParaRPr>
          </a:p>
        </p:txBody>
      </p:sp>
      <p:sp>
        <p:nvSpPr>
          <p:cNvPr id="3" name="TextBox 2"/>
          <p:cNvSpPr txBox="1"/>
          <p:nvPr/>
        </p:nvSpPr>
        <p:spPr>
          <a:xfrm>
            <a:off x="165252" y="1164406"/>
            <a:ext cx="8813494" cy="3416320"/>
          </a:xfrm>
          <a:prstGeom prst="rect">
            <a:avLst/>
          </a:prstGeom>
          <a:noFill/>
        </p:spPr>
        <p:txBody>
          <a:bodyPr wrap="square" rtlCol="0">
            <a:spAutoFit/>
          </a:bodyPr>
          <a:lstStyle/>
          <a:p>
            <a:r>
              <a:rPr lang="en-US" sz="5400" i="1" baseline="30000" dirty="0" smtClean="0">
                <a:solidFill>
                  <a:srgbClr val="6DA0BD"/>
                </a:solidFill>
              </a:rPr>
              <a:t>6</a:t>
            </a:r>
            <a:r>
              <a:rPr lang="en-US" sz="5400" i="1" dirty="0">
                <a:solidFill>
                  <a:srgbClr val="6DA0BD"/>
                </a:solidFill>
              </a:rPr>
              <a:t> </a:t>
            </a:r>
            <a:r>
              <a:rPr lang="en-US" sz="5400" i="1" dirty="0" smtClean="0">
                <a:solidFill>
                  <a:srgbClr val="6DA0BD"/>
                </a:solidFill>
              </a:rPr>
              <a:t>You </a:t>
            </a:r>
            <a:r>
              <a:rPr lang="en-US" sz="5400" i="1" dirty="0">
                <a:solidFill>
                  <a:srgbClr val="6DA0BD"/>
                </a:solidFill>
              </a:rPr>
              <a:t>see, at just the right time, when we were still powerless, Christ died for the ungodly.</a:t>
            </a:r>
            <a:endParaRPr lang="en-US" sz="5400" i="1" dirty="0">
              <a:solidFill>
                <a:srgbClr val="6DA0BD"/>
              </a:solidFill>
            </a:endParaRPr>
          </a:p>
        </p:txBody>
      </p:sp>
    </p:spTree>
    <p:extLst>
      <p:ext uri="{BB962C8B-B14F-4D97-AF65-F5344CB8AC3E}">
        <p14:creationId xmlns:p14="http://schemas.microsoft.com/office/powerpoint/2010/main" val="386042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0" y="6202496"/>
            <a:ext cx="9143999" cy="6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1" y="9969"/>
            <a:ext cx="9143999" cy="11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 y="-1573"/>
            <a:ext cx="9143999" cy="1143000"/>
          </a:xfrm>
        </p:spPr>
        <p:txBody>
          <a:bodyPr/>
          <a:lstStyle/>
          <a:p>
            <a:r>
              <a:rPr lang="en-US" sz="6000" dirty="0" smtClean="0">
                <a:solidFill>
                  <a:schemeClr val="bg1"/>
                </a:solidFill>
                <a:latin typeface="Book Antiqua" panose="02040602050305030304" pitchFamily="18" charset="0"/>
              </a:rPr>
              <a:t>Romans 5:9-11</a:t>
            </a:r>
            <a:endParaRPr lang="en-US" sz="6000" dirty="0">
              <a:solidFill>
                <a:schemeClr val="bg1"/>
              </a:solidFill>
              <a:latin typeface="Book Antiqua" panose="02040602050305030304" pitchFamily="18" charset="0"/>
            </a:endParaRPr>
          </a:p>
        </p:txBody>
      </p:sp>
      <p:sp>
        <p:nvSpPr>
          <p:cNvPr id="3" name="TextBox 2"/>
          <p:cNvSpPr txBox="1"/>
          <p:nvPr/>
        </p:nvSpPr>
        <p:spPr>
          <a:xfrm>
            <a:off x="165252" y="1164406"/>
            <a:ext cx="8813494" cy="4247317"/>
          </a:xfrm>
          <a:prstGeom prst="rect">
            <a:avLst/>
          </a:prstGeom>
          <a:noFill/>
        </p:spPr>
        <p:txBody>
          <a:bodyPr wrap="square" rtlCol="0">
            <a:spAutoFit/>
          </a:bodyPr>
          <a:lstStyle/>
          <a:p>
            <a:r>
              <a:rPr lang="en-US" sz="5400" i="1" baseline="30000" dirty="0">
                <a:solidFill>
                  <a:srgbClr val="6DA0BD"/>
                </a:solidFill>
              </a:rPr>
              <a:t>9</a:t>
            </a:r>
            <a:r>
              <a:rPr lang="en-US" sz="5400" i="1" dirty="0" smtClean="0">
                <a:solidFill>
                  <a:srgbClr val="6DA0BD"/>
                </a:solidFill>
              </a:rPr>
              <a:t> Since </a:t>
            </a:r>
            <a:r>
              <a:rPr lang="en-US" sz="5400" i="1" dirty="0">
                <a:solidFill>
                  <a:srgbClr val="6DA0BD"/>
                </a:solidFill>
              </a:rPr>
              <a:t>we have now been justified by his blood, how much more shall we be saved from God’s wrath through him! </a:t>
            </a:r>
            <a:endParaRPr lang="en-US" sz="5400" i="1" dirty="0">
              <a:solidFill>
                <a:srgbClr val="6DA0BD"/>
              </a:solidFill>
            </a:endParaRPr>
          </a:p>
        </p:txBody>
      </p:sp>
    </p:spTree>
    <p:extLst>
      <p:ext uri="{BB962C8B-B14F-4D97-AF65-F5344CB8AC3E}">
        <p14:creationId xmlns:p14="http://schemas.microsoft.com/office/powerpoint/2010/main" val="2793484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0" y="6202496"/>
            <a:ext cx="9143999" cy="6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1" y="9969"/>
            <a:ext cx="9143999" cy="11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 y="-1573"/>
            <a:ext cx="9143999" cy="1143000"/>
          </a:xfrm>
        </p:spPr>
        <p:txBody>
          <a:bodyPr/>
          <a:lstStyle/>
          <a:p>
            <a:r>
              <a:rPr lang="en-US" sz="6000" dirty="0" smtClean="0">
                <a:solidFill>
                  <a:schemeClr val="bg1"/>
                </a:solidFill>
                <a:latin typeface="Book Antiqua" panose="02040602050305030304" pitchFamily="18" charset="0"/>
              </a:rPr>
              <a:t>Romans 5:9-11</a:t>
            </a:r>
            <a:endParaRPr lang="en-US" sz="6000" dirty="0">
              <a:solidFill>
                <a:schemeClr val="bg1"/>
              </a:solidFill>
              <a:latin typeface="Book Antiqua" panose="02040602050305030304" pitchFamily="18" charset="0"/>
            </a:endParaRPr>
          </a:p>
        </p:txBody>
      </p:sp>
      <p:sp>
        <p:nvSpPr>
          <p:cNvPr id="3" name="TextBox 2"/>
          <p:cNvSpPr txBox="1"/>
          <p:nvPr/>
        </p:nvSpPr>
        <p:spPr>
          <a:xfrm>
            <a:off x="165252" y="1164406"/>
            <a:ext cx="8813494" cy="5078313"/>
          </a:xfrm>
          <a:prstGeom prst="rect">
            <a:avLst/>
          </a:prstGeom>
          <a:noFill/>
        </p:spPr>
        <p:txBody>
          <a:bodyPr wrap="square" rtlCol="0">
            <a:spAutoFit/>
          </a:bodyPr>
          <a:lstStyle/>
          <a:p>
            <a:r>
              <a:rPr lang="en-US" sz="5400" i="1" baseline="30000" dirty="0" smtClean="0">
                <a:solidFill>
                  <a:srgbClr val="6DA0BD"/>
                </a:solidFill>
              </a:rPr>
              <a:t>10</a:t>
            </a:r>
            <a:r>
              <a:rPr lang="en-US" sz="5400" i="1" dirty="0" smtClean="0">
                <a:solidFill>
                  <a:srgbClr val="6DA0BD"/>
                </a:solidFill>
              </a:rPr>
              <a:t> </a:t>
            </a:r>
            <a:r>
              <a:rPr lang="en-US" sz="5400" i="1" dirty="0">
                <a:solidFill>
                  <a:srgbClr val="6DA0BD"/>
                </a:solidFill>
              </a:rPr>
              <a:t>For if, while we were God’s enemies, we were reconciled to him through the death of his Son, how much more, having been reconciled, shall we be saved through his life! </a:t>
            </a:r>
            <a:endParaRPr lang="en-US" sz="5400" i="1" dirty="0">
              <a:solidFill>
                <a:srgbClr val="6DA0BD"/>
              </a:solidFill>
            </a:endParaRPr>
          </a:p>
        </p:txBody>
      </p:sp>
    </p:spTree>
    <p:extLst>
      <p:ext uri="{BB962C8B-B14F-4D97-AF65-F5344CB8AC3E}">
        <p14:creationId xmlns:p14="http://schemas.microsoft.com/office/powerpoint/2010/main" val="1666872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0" y="6202496"/>
            <a:ext cx="9143999" cy="6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1" y="9969"/>
            <a:ext cx="9143999" cy="11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 y="-1573"/>
            <a:ext cx="9143999" cy="1143000"/>
          </a:xfrm>
        </p:spPr>
        <p:txBody>
          <a:bodyPr/>
          <a:lstStyle/>
          <a:p>
            <a:r>
              <a:rPr lang="en-US" sz="6000" dirty="0" smtClean="0">
                <a:solidFill>
                  <a:schemeClr val="bg1"/>
                </a:solidFill>
                <a:latin typeface="Book Antiqua" panose="02040602050305030304" pitchFamily="18" charset="0"/>
              </a:rPr>
              <a:t>Romans 5:9-11</a:t>
            </a:r>
            <a:endParaRPr lang="en-US" sz="6000" dirty="0">
              <a:solidFill>
                <a:schemeClr val="bg1"/>
              </a:solidFill>
              <a:latin typeface="Book Antiqua" panose="02040602050305030304" pitchFamily="18" charset="0"/>
            </a:endParaRPr>
          </a:p>
        </p:txBody>
      </p:sp>
      <p:sp>
        <p:nvSpPr>
          <p:cNvPr id="3" name="TextBox 2"/>
          <p:cNvSpPr txBox="1"/>
          <p:nvPr/>
        </p:nvSpPr>
        <p:spPr>
          <a:xfrm>
            <a:off x="165252" y="1164406"/>
            <a:ext cx="8813494" cy="4247317"/>
          </a:xfrm>
          <a:prstGeom prst="rect">
            <a:avLst/>
          </a:prstGeom>
          <a:noFill/>
        </p:spPr>
        <p:txBody>
          <a:bodyPr wrap="square" rtlCol="0">
            <a:spAutoFit/>
          </a:bodyPr>
          <a:lstStyle/>
          <a:p>
            <a:r>
              <a:rPr lang="en-US" sz="5400" i="1" baseline="30000" dirty="0" smtClean="0">
                <a:solidFill>
                  <a:srgbClr val="6DA0BD"/>
                </a:solidFill>
              </a:rPr>
              <a:t>11</a:t>
            </a:r>
            <a:r>
              <a:rPr lang="en-US" sz="5400" i="1" dirty="0" smtClean="0">
                <a:solidFill>
                  <a:srgbClr val="6DA0BD"/>
                </a:solidFill>
              </a:rPr>
              <a:t> Not </a:t>
            </a:r>
            <a:r>
              <a:rPr lang="en-US" sz="5400" i="1" dirty="0">
                <a:solidFill>
                  <a:srgbClr val="6DA0BD"/>
                </a:solidFill>
              </a:rPr>
              <a:t>only is this so, but we also boast in God through our Lord Jesus Christ, through whom we have now received reconciliation. </a:t>
            </a:r>
            <a:endParaRPr lang="en-US" sz="5400" i="1" dirty="0">
              <a:solidFill>
                <a:srgbClr val="6DA0BD"/>
              </a:solidFill>
            </a:endParaRPr>
          </a:p>
        </p:txBody>
      </p:sp>
    </p:spTree>
    <p:extLst>
      <p:ext uri="{BB962C8B-B14F-4D97-AF65-F5344CB8AC3E}">
        <p14:creationId xmlns:p14="http://schemas.microsoft.com/office/powerpoint/2010/main" val="3753337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0" y="6202496"/>
            <a:ext cx="9143999" cy="6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1" y="9969"/>
            <a:ext cx="9143999" cy="11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15900" y="48262"/>
            <a:ext cx="8788400" cy="1143000"/>
          </a:xfrm>
        </p:spPr>
        <p:txBody>
          <a:bodyPr/>
          <a:lstStyle/>
          <a:p>
            <a:r>
              <a:rPr lang="en-US" sz="6000" dirty="0" smtClean="0">
                <a:solidFill>
                  <a:schemeClr val="bg1"/>
                </a:solidFill>
                <a:latin typeface="Book Antiqua" panose="02040602050305030304" pitchFamily="18" charset="0"/>
              </a:rPr>
              <a:t>Theology</a:t>
            </a:r>
            <a:endParaRPr lang="en-US" sz="6000" dirty="0">
              <a:solidFill>
                <a:schemeClr val="bg1"/>
              </a:solidFill>
              <a:latin typeface="Book Antiqua" panose="02040602050305030304" pitchFamily="18" charset="0"/>
            </a:endParaRPr>
          </a:p>
        </p:txBody>
      </p:sp>
      <p:pic>
        <p:nvPicPr>
          <p:cNvPr id="2050" name="Picture 2" descr="http://nazarene.org/sites/default/files/essentials/artwork/watercolor-wom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350" y="1167259"/>
            <a:ext cx="6667499" cy="4928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928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nazarene.org/sites/default/files/essentials/artwork/Essentials-Dec%2023-II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570" y="394845"/>
            <a:ext cx="5995441" cy="6628857"/>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38937" t="21737" r="1344" b="76070"/>
          <a:stretch/>
        </p:blipFill>
        <p:spPr bwMode="auto">
          <a:xfrm>
            <a:off x="0" y="6202496"/>
            <a:ext cx="9143999" cy="6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38937" t="21737" r="1344" b="76070"/>
          <a:stretch/>
        </p:blipFill>
        <p:spPr bwMode="auto">
          <a:xfrm>
            <a:off x="1" y="9969"/>
            <a:ext cx="9143999" cy="11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2717" y="54821"/>
            <a:ext cx="8883148" cy="1143000"/>
          </a:xfrm>
        </p:spPr>
        <p:txBody>
          <a:bodyPr/>
          <a:lstStyle/>
          <a:p>
            <a:r>
              <a:rPr lang="en-US" sz="6000" dirty="0" smtClean="0">
                <a:solidFill>
                  <a:schemeClr val="bg1"/>
                </a:solidFill>
                <a:latin typeface="Book Antiqua" panose="02040602050305030304" pitchFamily="18" charset="0"/>
              </a:rPr>
              <a:t>Life</a:t>
            </a:r>
            <a:endParaRPr lang="en-US" sz="6000"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4214489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1407</TotalTime>
  <Words>148</Words>
  <Application>Microsoft Office PowerPoint</Application>
  <PresentationFormat>On-screen Show (4:3)</PresentationFormat>
  <Paragraphs>15</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MS PGothic</vt:lpstr>
      <vt:lpstr>MS PGothic</vt:lpstr>
      <vt:lpstr>Arial</vt:lpstr>
      <vt:lpstr>Book Antiqua</vt:lpstr>
      <vt:lpstr>Calibri</vt:lpstr>
      <vt:lpstr>Office Theme</vt:lpstr>
      <vt:lpstr>PowerPoint Presentation</vt:lpstr>
      <vt:lpstr>Theology in Life</vt:lpstr>
      <vt:lpstr>Theology</vt:lpstr>
      <vt:lpstr>Romans 5:6</vt:lpstr>
      <vt:lpstr>Romans 5:9-11</vt:lpstr>
      <vt:lpstr>Romans 5:9-11</vt:lpstr>
      <vt:lpstr>Romans 5:9-11</vt:lpstr>
      <vt:lpstr>Theology</vt:lpstr>
      <vt:lpstr>Life</vt:lpstr>
      <vt:lpstr>1 John 4:4</vt:lpstr>
      <vt:lpstr>Life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Juliet Towner</dc:creator>
  <cp:lastModifiedBy>Wendell Brown</cp:lastModifiedBy>
  <cp:revision>106</cp:revision>
  <dcterms:created xsi:type="dcterms:W3CDTF">2012-12-17T21:57:22Z</dcterms:created>
  <dcterms:modified xsi:type="dcterms:W3CDTF">2015-04-19T00:32:38Z</dcterms:modified>
</cp:coreProperties>
</file>